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29"/>
  </p:notesMasterIdLst>
  <p:sldIdLst>
    <p:sldId id="256" r:id="rId2"/>
    <p:sldId id="257" r:id="rId3"/>
    <p:sldId id="258" r:id="rId4"/>
    <p:sldId id="281" r:id="rId5"/>
    <p:sldId id="278" r:id="rId6"/>
    <p:sldId id="279" r:id="rId7"/>
    <p:sldId id="261" r:id="rId8"/>
    <p:sldId id="262" r:id="rId9"/>
    <p:sldId id="263" r:id="rId10"/>
    <p:sldId id="264" r:id="rId11"/>
    <p:sldId id="282" r:id="rId12"/>
    <p:sldId id="283" r:id="rId13"/>
    <p:sldId id="267" r:id="rId14"/>
    <p:sldId id="268" r:id="rId15"/>
    <p:sldId id="285" r:id="rId16"/>
    <p:sldId id="269" r:id="rId17"/>
    <p:sldId id="270" r:id="rId18"/>
    <p:sldId id="271" r:id="rId19"/>
    <p:sldId id="274" r:id="rId20"/>
    <p:sldId id="272" r:id="rId21"/>
    <p:sldId id="273" r:id="rId22"/>
    <p:sldId id="280" r:id="rId23"/>
    <p:sldId id="275" r:id="rId24"/>
    <p:sldId id="276" r:id="rId25"/>
    <p:sldId id="286" r:id="rId26"/>
    <p:sldId id="277" r:id="rId27"/>
    <p:sldId id="287" r:id="rId28"/>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51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33868" y="0"/>
            <a:ext cx="24462320" cy="13712428"/>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5384797" y="3742263"/>
            <a:ext cx="13631338" cy="3031066"/>
          </a:xfrm>
        </p:spPr>
        <p:txBody>
          <a:bodyPr anchor="b">
            <a:noAutofit/>
          </a:bodyPr>
          <a:lstStyle>
            <a:lvl1pPr algn="ctr">
              <a:defRPr sz="10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384797" y="7315194"/>
            <a:ext cx="13631338" cy="2641604"/>
          </a:xfrm>
        </p:spPr>
        <p:txBody>
          <a:bodyPr anchor="t">
            <a:normAutofit/>
          </a:bodyPr>
          <a:lstStyle>
            <a:lvl1pPr marL="0" indent="0" algn="ctr">
              <a:buNone/>
              <a:defRPr sz="4200">
                <a:solidFill>
                  <a:schemeClr val="tx1"/>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5966465" y="10075326"/>
            <a:ext cx="1794934" cy="558800"/>
          </a:xfrm>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a:xfrm>
            <a:off x="5384795" y="10075326"/>
            <a:ext cx="10429270" cy="558800"/>
          </a:xfrm>
        </p:spPr>
        <p:txBody>
          <a:bodyPr/>
          <a:lstStyle/>
          <a:p>
            <a:endParaRPr lang="en-US" dirty="0"/>
          </a:p>
        </p:txBody>
      </p:sp>
      <p:sp>
        <p:nvSpPr>
          <p:cNvPr id="6" name="Slide Number Placeholder 5"/>
          <p:cNvSpPr>
            <a:spLocks noGrp="1"/>
          </p:cNvSpPr>
          <p:nvPr>
            <p:ph type="sldNum" sz="quarter" idx="12"/>
          </p:nvPr>
        </p:nvSpPr>
        <p:spPr>
          <a:xfrm>
            <a:off x="17913801" y="10075326"/>
            <a:ext cx="1102334" cy="558800"/>
          </a:xfrm>
        </p:spPr>
        <p:txBody>
          <a:bodyPr/>
          <a:lstStyle/>
          <a:p>
            <a:fld id="{86CB4B4D-7CA3-9044-876B-883B54F8677D}" type="slidenum">
              <a:rPr lang="en-IN" smtClean="0"/>
              <a:t>‹#›</a:t>
            </a:fld>
            <a:endParaRPr lang="en-IN"/>
          </a:p>
        </p:txBody>
      </p:sp>
      <p:cxnSp>
        <p:nvCxnSpPr>
          <p:cNvPr id="15" name="Straight Connector 14"/>
          <p:cNvCxnSpPr/>
          <p:nvPr/>
        </p:nvCxnSpPr>
        <p:spPr>
          <a:xfrm>
            <a:off x="5384798" y="7044262"/>
            <a:ext cx="1363133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147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90802" y="9630830"/>
            <a:ext cx="19219332" cy="1133476"/>
          </a:xfrm>
        </p:spPr>
        <p:txBody>
          <a:bodyPr anchor="b">
            <a:normAutofit/>
          </a:bodyPr>
          <a:lstStyle>
            <a:lvl1pPr algn="ctr">
              <a:defRPr sz="4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082854" y="2082799"/>
            <a:ext cx="20211944" cy="6671738"/>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smtClean="0"/>
              <a:t>Click icon to add picture</a:t>
            </a:r>
            <a:endParaRPr lang="en-US" dirty="0"/>
          </a:p>
        </p:txBody>
      </p:sp>
      <p:sp>
        <p:nvSpPr>
          <p:cNvPr id="4" name="Text Placeholder 3"/>
          <p:cNvSpPr>
            <a:spLocks noGrp="1"/>
          </p:cNvSpPr>
          <p:nvPr>
            <p:ph type="body" sz="half" idx="2"/>
          </p:nvPr>
        </p:nvSpPr>
        <p:spPr>
          <a:xfrm>
            <a:off x="2590802" y="10764306"/>
            <a:ext cx="19219332" cy="987424"/>
          </a:xfrm>
        </p:spPr>
        <p:txBody>
          <a:bodyPr>
            <a:normAutofit/>
          </a:bodyPr>
          <a:lstStyle>
            <a:lvl1pPr marL="0" indent="0" algn="ctr">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4691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607736" y="1964264"/>
            <a:ext cx="19185464" cy="5909736"/>
          </a:xfrm>
        </p:spPr>
        <p:txBody>
          <a:bodyPr anchor="ctr">
            <a:normAutofit/>
          </a:bodyPr>
          <a:lstStyle>
            <a:lvl1pPr algn="ctr">
              <a:defRPr sz="6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607736" y="8686799"/>
            <a:ext cx="19185464" cy="3064934"/>
          </a:xfrm>
        </p:spPr>
        <p:txBody>
          <a:bodyPr anchor="ctr">
            <a:normAutofit/>
          </a:bodyPr>
          <a:lstStyle>
            <a:lvl1pPr marL="0" indent="0" algn="ctr">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2792338" y="8280398"/>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5876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92426" y="1964264"/>
            <a:ext cx="18592796" cy="4741336"/>
          </a:xfrm>
        </p:spPr>
        <p:txBody>
          <a:bodyPr anchor="ctr">
            <a:normAutofit/>
          </a:bodyPr>
          <a:lstStyle>
            <a:lvl1pPr algn="ctr">
              <a:defRPr sz="6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349624" y="6705600"/>
            <a:ext cx="17678404" cy="1168400"/>
          </a:xfrm>
        </p:spPr>
        <p:txBody>
          <a:bodyPr anchor="ctr">
            <a:normAutofit/>
          </a:bodyPr>
          <a:lstStyle>
            <a:lvl1pPr marL="0" indent="0" algn="r">
              <a:buFontTx/>
              <a:buNone/>
              <a:defRPr sz="4000"/>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90802" y="8686799"/>
            <a:ext cx="19219332" cy="3064934"/>
          </a:xfrm>
        </p:spPr>
        <p:txBody>
          <a:bodyPr anchor="ctr">
            <a:normAutofit/>
          </a:bodyPr>
          <a:lstStyle>
            <a:lvl1pPr marL="0" indent="0" algn="ctr">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4" name="TextBox 13"/>
          <p:cNvSpPr txBox="1"/>
          <p:nvPr/>
        </p:nvSpPr>
        <p:spPr>
          <a:xfrm>
            <a:off x="1724026" y="1759922"/>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5" name="TextBox 14"/>
          <p:cNvSpPr txBox="1"/>
          <p:nvPr/>
        </p:nvSpPr>
        <p:spPr>
          <a:xfrm>
            <a:off x="21200534" y="5655740"/>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cxnSp>
        <p:nvCxnSpPr>
          <p:cNvPr id="19" name="Straight Connector 18"/>
          <p:cNvCxnSpPr/>
          <p:nvPr/>
        </p:nvCxnSpPr>
        <p:spPr>
          <a:xfrm>
            <a:off x="2792338" y="8280398"/>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503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90804" y="6617162"/>
            <a:ext cx="19219336" cy="2937600"/>
          </a:xfrm>
        </p:spPr>
        <p:txBody>
          <a:bodyPr anchor="b">
            <a:normAutofit/>
          </a:bodyPr>
          <a:lstStyle>
            <a:lvl1pPr algn="l">
              <a:defRPr sz="6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90802" y="9554762"/>
            <a:ext cx="19219336" cy="1720800"/>
          </a:xfrm>
        </p:spPr>
        <p:txBody>
          <a:bodyPr anchor="t">
            <a:normAutofit/>
          </a:bodyPr>
          <a:lstStyle>
            <a:lvl1pPr marL="0" indent="0" algn="l">
              <a:buNone/>
              <a:defRPr sz="40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34167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892426" y="1964264"/>
            <a:ext cx="18592796" cy="4487336"/>
          </a:xfrm>
        </p:spPr>
        <p:txBody>
          <a:bodyPr anchor="ctr">
            <a:normAutofit/>
          </a:bodyPr>
          <a:lstStyle>
            <a:lvl1pPr algn="ctr">
              <a:defRPr sz="64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2590802" y="7278624"/>
            <a:ext cx="19219336" cy="1773936"/>
          </a:xfrm>
        </p:spPr>
        <p:txBody>
          <a:bodyPr anchor="b">
            <a:normAutofit/>
          </a:bodyPr>
          <a:lstStyle>
            <a:lvl1pPr marL="0" indent="0" algn="l">
              <a:spcBef>
                <a:spcPts val="0"/>
              </a:spcBef>
              <a:buNone/>
              <a:defRPr sz="48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2590802" y="9059334"/>
            <a:ext cx="19219336" cy="2692400"/>
          </a:xfrm>
        </p:spPr>
        <p:txBody>
          <a:bodyPr anchor="t">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1724026" y="1759922"/>
            <a:ext cx="1219200" cy="1169552"/>
          </a:xfrm>
          <a:prstGeom prst="rect">
            <a:avLst/>
          </a:prstGeom>
        </p:spPr>
        <p:txBody>
          <a:bodyPr vert="horz" lIns="182880" tIns="91440" rIns="182880" bIns="91440" rtlCol="0" anchor="ctr">
            <a:noAutofit/>
          </a:bodyPr>
          <a:lstStyle/>
          <a:p>
            <a:pPr lvl="0"/>
            <a:r>
              <a:rPr lang="en-US" sz="16000" dirty="0">
                <a:solidFill>
                  <a:schemeClr val="tx1"/>
                </a:solidFill>
                <a:effectLst/>
              </a:rPr>
              <a:t>“</a:t>
            </a:r>
          </a:p>
        </p:txBody>
      </p:sp>
      <p:sp>
        <p:nvSpPr>
          <p:cNvPr id="13" name="TextBox 12"/>
          <p:cNvSpPr txBox="1"/>
          <p:nvPr/>
        </p:nvSpPr>
        <p:spPr>
          <a:xfrm>
            <a:off x="21200534" y="5198522"/>
            <a:ext cx="1219200" cy="1169552"/>
          </a:xfrm>
          <a:prstGeom prst="rect">
            <a:avLst/>
          </a:prstGeom>
        </p:spPr>
        <p:txBody>
          <a:bodyPr vert="horz" lIns="182880" tIns="91440" rIns="182880" bIns="91440" rtlCol="0" anchor="ctr">
            <a:noAutofit/>
          </a:bodyPr>
          <a:lstStyle/>
          <a:p>
            <a:pPr lvl="0" algn="r"/>
            <a:r>
              <a:rPr lang="en-US" sz="16000" dirty="0">
                <a:solidFill>
                  <a:schemeClr val="tx1"/>
                </a:solidFill>
                <a:effectLst/>
              </a:rPr>
              <a:t>”</a:t>
            </a:r>
          </a:p>
        </p:txBody>
      </p:sp>
      <p:cxnSp>
        <p:nvCxnSpPr>
          <p:cNvPr id="26" name="Straight Connector 25"/>
          <p:cNvCxnSpPr/>
          <p:nvPr/>
        </p:nvCxnSpPr>
        <p:spPr>
          <a:xfrm>
            <a:off x="2792338" y="6858000"/>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99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90802" y="1964264"/>
            <a:ext cx="19219332" cy="4487336"/>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2590802" y="7260336"/>
            <a:ext cx="19219336" cy="1682496"/>
          </a:xfrm>
        </p:spPr>
        <p:txBody>
          <a:bodyPr anchor="b">
            <a:normAutofit/>
          </a:bodyPr>
          <a:lstStyle>
            <a:lvl1pPr marL="0" indent="0" algn="l">
              <a:spcBef>
                <a:spcPts val="0"/>
              </a:spcBef>
              <a:buNone/>
              <a:defRPr sz="56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2590800" y="8940799"/>
            <a:ext cx="19219340" cy="2810934"/>
          </a:xfrm>
        </p:spPr>
        <p:txBody>
          <a:bodyPr anchor="t">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2792338" y="6858000"/>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27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2792338" y="4842932"/>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9367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998713" y="1964263"/>
            <a:ext cx="3781790" cy="978747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797" y="1964264"/>
            <a:ext cx="14866050" cy="9787468"/>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17727780" y="1981200"/>
            <a:ext cx="0" cy="9753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770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5" cy="636981"/>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3"/>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1084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51"/>
          </a:xfrm>
          <a:prstGeom prst="rect">
            <a:avLst/>
          </a:prstGeom>
        </p:spPr>
        <p:txBody>
          <a:bodyPr/>
          <a:lstStyle/>
          <a:p>
            <a:r>
              <a:t>Slide Title</a:t>
            </a:r>
          </a:p>
        </p:txBody>
      </p:sp>
      <p:sp>
        <p:nvSpPr>
          <p:cNvPr id="80" name="Body Level One…"/>
          <p:cNvSpPr txBox="1">
            <a:spLocks noGrp="1"/>
          </p:cNvSpPr>
          <p:nvPr>
            <p:ph type="body" sz="quarter" idx="1" hasCustomPrompt="1"/>
          </p:nvPr>
        </p:nvSpPr>
        <p:spPr>
          <a:xfrm>
            <a:off x="1206500" y="2372960"/>
            <a:ext cx="21971000" cy="934782"/>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00467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792338" y="4842932"/>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79461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679575" y="914400"/>
            <a:ext cx="7864477" cy="3200400"/>
          </a:xfrm>
          <a:prstGeom prst="rect">
            <a:avLst/>
          </a:prstGeom>
        </p:spPr>
        <p:txBody>
          <a:bodyPr anchor="b"/>
          <a:lstStyle>
            <a:lvl1pPr>
              <a:defRPr sz="6400" spc="-170"/>
            </a:lvl1pPr>
          </a:lstStyle>
          <a:p>
            <a:r>
              <a:t>Title Text</a:t>
            </a:r>
          </a:p>
        </p:txBody>
      </p:sp>
      <p:sp>
        <p:nvSpPr>
          <p:cNvPr id="150" name="Picture Placeholder 2"/>
          <p:cNvSpPr>
            <a:spLocks noGrp="1"/>
          </p:cNvSpPr>
          <p:nvPr>
            <p:ph type="pic" sz="half" idx="21"/>
          </p:nvPr>
        </p:nvSpPr>
        <p:spPr>
          <a:xfrm>
            <a:off x="10366375" y="1974850"/>
            <a:ext cx="12344401" cy="9747251"/>
          </a:xfrm>
          <a:prstGeom prst="rect">
            <a:avLst/>
          </a:prstGeom>
        </p:spPr>
        <p:txBody>
          <a:bodyPr lIns="91439" tIns="45719" rIns="91439" bIns="45719">
            <a:noAutofit/>
          </a:bodyPr>
          <a:lstStyle/>
          <a:p>
            <a:endParaRPr/>
          </a:p>
        </p:txBody>
      </p:sp>
      <p:sp>
        <p:nvSpPr>
          <p:cNvPr id="151" name="Body Level One…"/>
          <p:cNvSpPr txBox="1">
            <a:spLocks noGrp="1"/>
          </p:cNvSpPr>
          <p:nvPr>
            <p:ph type="body" sz="quarter" idx="1"/>
          </p:nvPr>
        </p:nvSpPr>
        <p:spPr>
          <a:xfrm>
            <a:off x="1679575" y="4114800"/>
            <a:ext cx="7864477" cy="7623176"/>
          </a:xfrm>
          <a:prstGeom prst="rect">
            <a:avLst/>
          </a:prstGeom>
        </p:spPr>
        <p:txBody>
          <a:bodyPr/>
          <a:lstStyle>
            <a:lvl1pPr marL="0" indent="0">
              <a:buSzTx/>
              <a:buNone/>
              <a:defRPr sz="3200"/>
            </a:lvl1pPr>
            <a:lvl2pPr marL="0" indent="0">
              <a:buSzTx/>
              <a:buNone/>
              <a:defRPr sz="3200"/>
            </a:lvl2pPr>
            <a:lvl3pPr marL="0" indent="0">
              <a:buSzTx/>
              <a:buNone/>
              <a:defRPr sz="3200"/>
            </a:lvl3pPr>
            <a:lvl4pPr marL="0" indent="0">
              <a:buSzTx/>
              <a:buNone/>
              <a:defRPr sz="3200"/>
            </a:lvl4pPr>
            <a:lvl5pPr marL="0" indent="0">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510433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30138" y="3505212"/>
            <a:ext cx="16317376" cy="3645028"/>
          </a:xfrm>
        </p:spPr>
        <p:txBody>
          <a:bodyPr anchor="b">
            <a:normAutofit/>
          </a:bodyPr>
          <a:lstStyle>
            <a:lvl1pPr algn="ctr">
              <a:defRPr sz="8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4030134" y="7692103"/>
            <a:ext cx="16317380" cy="1909094"/>
          </a:xfrm>
        </p:spPr>
        <p:txBody>
          <a:bodyPr anchor="t">
            <a:normAutofit/>
          </a:bodyPr>
          <a:lstStyle>
            <a:lvl1pPr marL="0" indent="0" algn="ctr">
              <a:buNone/>
              <a:defRPr sz="4800">
                <a:solidFill>
                  <a:schemeClr val="tx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4025446" y="7421170"/>
            <a:ext cx="1632676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58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792338" y="4842932"/>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96896" y="5120640"/>
            <a:ext cx="9436608" cy="66202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62688" y="5120640"/>
            <a:ext cx="9436608" cy="66202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16507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590800" y="5317066"/>
            <a:ext cx="9436608" cy="1152524"/>
          </a:xfrm>
        </p:spPr>
        <p:txBody>
          <a:bodyPr anchor="b">
            <a:noAutofit/>
          </a:bodyPr>
          <a:lstStyle>
            <a:lvl1pPr marL="0" indent="0">
              <a:spcBef>
                <a:spcPts val="1344"/>
              </a:spcBef>
              <a:spcAft>
                <a:spcPts val="1200"/>
              </a:spcAft>
              <a:buNone/>
              <a:defRPr sz="56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4" name="Content Placeholder 3"/>
          <p:cNvSpPr>
            <a:spLocks noGrp="1"/>
          </p:cNvSpPr>
          <p:nvPr>
            <p:ph sz="half" idx="2"/>
          </p:nvPr>
        </p:nvSpPr>
        <p:spPr>
          <a:xfrm>
            <a:off x="2590800" y="6486525"/>
            <a:ext cx="9436608" cy="526521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61340" y="5317066"/>
            <a:ext cx="9436608" cy="1152524"/>
          </a:xfrm>
        </p:spPr>
        <p:txBody>
          <a:bodyPr anchor="b">
            <a:noAutofit/>
          </a:bodyPr>
          <a:lstStyle>
            <a:lvl1pPr marL="0" indent="0">
              <a:spcBef>
                <a:spcPts val="1344"/>
              </a:spcBef>
              <a:spcAft>
                <a:spcPts val="1200"/>
              </a:spcAft>
              <a:buNone/>
              <a:defRPr sz="56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Edit Master text styles</a:t>
            </a:r>
          </a:p>
        </p:txBody>
      </p:sp>
      <p:sp>
        <p:nvSpPr>
          <p:cNvPr id="6" name="Content Placeholder 5"/>
          <p:cNvSpPr>
            <a:spLocks noGrp="1"/>
          </p:cNvSpPr>
          <p:nvPr>
            <p:ph sz="quarter" idx="4"/>
          </p:nvPr>
        </p:nvSpPr>
        <p:spPr>
          <a:xfrm>
            <a:off x="12361340" y="6486525"/>
            <a:ext cx="9436608" cy="526521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cxnSp>
        <p:nvCxnSpPr>
          <p:cNvPr id="18" name="Straight Connector 17"/>
          <p:cNvCxnSpPr/>
          <p:nvPr/>
        </p:nvCxnSpPr>
        <p:spPr>
          <a:xfrm>
            <a:off x="2792338" y="4842932"/>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5527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2792338" y="4842932"/>
            <a:ext cx="188145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021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9052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7623" y="2777068"/>
            <a:ext cx="7436910" cy="2743200"/>
          </a:xfrm>
        </p:spPr>
        <p:txBody>
          <a:bodyPr anchor="b">
            <a:normAutofit/>
          </a:bodyPr>
          <a:lstStyle>
            <a:lvl1pPr algn="ctr">
              <a:defRPr sz="4800" b="0"/>
            </a:lvl1pPr>
          </a:lstStyle>
          <a:p>
            <a:r>
              <a:rPr lang="en-US" smtClean="0"/>
              <a:t>Click to edit Master title style</a:t>
            </a:r>
            <a:endParaRPr lang="en-US" dirty="0"/>
          </a:p>
        </p:txBody>
      </p:sp>
      <p:sp>
        <p:nvSpPr>
          <p:cNvPr id="3" name="Content Placeholder 2"/>
          <p:cNvSpPr>
            <a:spLocks noGrp="1"/>
          </p:cNvSpPr>
          <p:nvPr>
            <p:ph idx="1"/>
          </p:nvPr>
        </p:nvSpPr>
        <p:spPr>
          <a:xfrm>
            <a:off x="10837336" y="1964263"/>
            <a:ext cx="10938932" cy="978747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7623" y="6062130"/>
            <a:ext cx="7436910" cy="4876808"/>
          </a:xfrm>
        </p:spPr>
        <p:txBody>
          <a:bodyPr anchor="t">
            <a:normAutofit/>
          </a:bodyPr>
          <a:lstStyle>
            <a:lvl1pPr marL="0" indent="0" algn="ctr">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2792338" y="5825066"/>
            <a:ext cx="702899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10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90798" y="3767664"/>
            <a:ext cx="12483632" cy="2743200"/>
          </a:xfrm>
        </p:spPr>
        <p:txBody>
          <a:bodyPr anchor="b">
            <a:normAutofit/>
          </a:bodyPr>
          <a:lstStyle>
            <a:lvl1pPr algn="ctr">
              <a:defRPr sz="56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16189663" y="2082800"/>
            <a:ext cx="6126694" cy="9550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smtClean="0"/>
              <a:t>Click icon to add picture</a:t>
            </a:r>
            <a:endParaRPr lang="en-US" dirty="0"/>
          </a:p>
        </p:txBody>
      </p:sp>
      <p:sp>
        <p:nvSpPr>
          <p:cNvPr id="4" name="Text Placeholder 3"/>
          <p:cNvSpPr>
            <a:spLocks noGrp="1"/>
          </p:cNvSpPr>
          <p:nvPr>
            <p:ph type="body" sz="half" idx="2"/>
          </p:nvPr>
        </p:nvSpPr>
        <p:spPr>
          <a:xfrm>
            <a:off x="2590798" y="6510864"/>
            <a:ext cx="12483632" cy="3657600"/>
          </a:xfrm>
        </p:spPr>
        <p:txBody>
          <a:bodyPr anchor="t">
            <a:normAutofit/>
          </a:bodyPr>
          <a:lstStyle>
            <a:lvl1pPr marL="0" indent="0" algn="ctr">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8464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31472" y="0"/>
            <a:ext cx="24459924" cy="13712428"/>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2590804" y="1964265"/>
            <a:ext cx="19202392" cy="2607734"/>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90802" y="5113864"/>
            <a:ext cx="19202392" cy="6637872"/>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7355002" y="11938000"/>
            <a:ext cx="3200400" cy="55880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B61BEF0D-F0BB-DE4B-95CE-6DB70DBA9567}" type="datetimeFigureOut">
              <a:rPr lang="en-US" dirty="0"/>
              <a:pPr/>
              <a:t>6/8/2022</a:t>
            </a:fld>
            <a:endParaRPr lang="en-US" dirty="0"/>
          </a:p>
        </p:txBody>
      </p:sp>
      <p:sp>
        <p:nvSpPr>
          <p:cNvPr id="5" name="Footer Placeholder 4"/>
          <p:cNvSpPr>
            <a:spLocks noGrp="1"/>
          </p:cNvSpPr>
          <p:nvPr>
            <p:ph type="ftr" sz="quarter" idx="3"/>
          </p:nvPr>
        </p:nvSpPr>
        <p:spPr>
          <a:xfrm>
            <a:off x="2590802" y="11938000"/>
            <a:ext cx="14611800" cy="558800"/>
          </a:xfrm>
          <a:prstGeom prst="rect">
            <a:avLst/>
          </a:prstGeom>
        </p:spPr>
        <p:txBody>
          <a:bodyPr vert="horz" lIns="91440" tIns="45720" rIns="91440" bIns="45720" rtlCol="0" anchor="ctr"/>
          <a:lstStyle>
            <a:lvl1pPr algn="l">
              <a:defRPr sz="2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20707803" y="11938000"/>
            <a:ext cx="1085394" cy="558800"/>
          </a:xfrm>
          <a:prstGeom prst="rect">
            <a:avLst/>
          </a:prstGeom>
        </p:spPr>
        <p:txBody>
          <a:bodyPr vert="horz" lIns="91440" tIns="45720" rIns="91440" bIns="45720" rtlCol="0" anchor="ctr"/>
          <a:lstStyle>
            <a:lvl1pPr algn="r">
              <a:defRPr sz="2000" b="0" i="0">
                <a:solidFill>
                  <a:schemeClr val="tx1"/>
                </a:solidFill>
                <a:effectLst/>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848821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Lst>
  <p:txStyles>
    <p:titleStyle>
      <a:lvl1pPr algn="ctr" defTabSz="914400" rtl="0" eaLnBrk="1" latinLnBrk="0" hangingPunct="1">
        <a:spcBef>
          <a:spcPct val="0"/>
        </a:spcBef>
        <a:buNone/>
        <a:defRPr sz="8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71500" indent="-571500" algn="l" defTabSz="914400" rtl="0" eaLnBrk="1" latinLnBrk="0" hangingPunct="1">
        <a:spcBef>
          <a:spcPct val="20000"/>
        </a:spcBef>
        <a:spcAft>
          <a:spcPts val="1200"/>
        </a:spcAft>
        <a:buClr>
          <a:schemeClr val="accent1"/>
        </a:buClr>
        <a:buSzPct val="115000"/>
        <a:buFont typeface="Arial"/>
        <a:buChar char="•"/>
        <a:defRPr sz="4800" kern="1200" cap="none">
          <a:solidFill>
            <a:schemeClr val="tx1">
              <a:lumMod val="85000"/>
              <a:lumOff val="15000"/>
            </a:schemeClr>
          </a:solidFill>
          <a:effectLst/>
          <a:latin typeface="+mn-lt"/>
          <a:ea typeface="+mn-ea"/>
          <a:cs typeface="+mn-cs"/>
        </a:defRPr>
      </a:lvl1pPr>
      <a:lvl2pPr marL="1485900" indent="-571500" algn="l" defTabSz="914400" rtl="0" eaLnBrk="1" latinLnBrk="0" hangingPunct="1">
        <a:spcBef>
          <a:spcPct val="20000"/>
        </a:spcBef>
        <a:spcAft>
          <a:spcPts val="1200"/>
        </a:spcAft>
        <a:buClr>
          <a:schemeClr val="accent1"/>
        </a:buClr>
        <a:buSzPct val="115000"/>
        <a:buFont typeface="Arial"/>
        <a:buChar char="•"/>
        <a:defRPr sz="4000" kern="1200" cap="none">
          <a:solidFill>
            <a:schemeClr val="tx1">
              <a:lumMod val="85000"/>
              <a:lumOff val="15000"/>
            </a:schemeClr>
          </a:solidFill>
          <a:effectLst/>
          <a:latin typeface="+mn-lt"/>
          <a:ea typeface="+mn-ea"/>
          <a:cs typeface="+mn-cs"/>
        </a:defRPr>
      </a:lvl2pPr>
      <a:lvl3pPr marL="2400300" indent="-571500" algn="l" defTabSz="914400" rtl="0" eaLnBrk="1" latinLnBrk="0" hangingPunct="1">
        <a:spcBef>
          <a:spcPct val="20000"/>
        </a:spcBef>
        <a:spcAft>
          <a:spcPts val="12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3pPr>
      <a:lvl4pPr marL="3086100" indent="-342900" algn="l" defTabSz="914400" rtl="0" eaLnBrk="1" latinLnBrk="0" hangingPunct="1">
        <a:spcBef>
          <a:spcPct val="20000"/>
        </a:spcBef>
        <a:spcAft>
          <a:spcPts val="1200"/>
        </a:spcAft>
        <a:buClr>
          <a:schemeClr val="accent1"/>
        </a:buClr>
        <a:buSzPct val="115000"/>
        <a:buFont typeface="Arial"/>
        <a:buChar char="•"/>
        <a:defRPr sz="3200" kern="1200" cap="none">
          <a:solidFill>
            <a:schemeClr val="tx1">
              <a:lumMod val="85000"/>
              <a:lumOff val="15000"/>
            </a:schemeClr>
          </a:solidFill>
          <a:effectLst/>
          <a:latin typeface="+mn-lt"/>
          <a:ea typeface="+mn-ea"/>
          <a:cs typeface="+mn-cs"/>
        </a:defRPr>
      </a:lvl4pPr>
      <a:lvl5pPr marL="4000500" indent="-3429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5pPr>
      <a:lvl6pPr marL="50292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6pPr>
      <a:lvl7pPr marL="59436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7pPr>
      <a:lvl8pPr marL="68580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8pPr>
      <a:lvl9pPr marL="77724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Foreign Exchange Rate Prediction"/>
          <p:cNvSpPr txBox="1">
            <a:spLocks noGrp="1"/>
          </p:cNvSpPr>
          <p:nvPr>
            <p:ph type="title"/>
          </p:nvPr>
        </p:nvSpPr>
        <p:spPr>
          <a:xfrm>
            <a:off x="1206496" y="1200575"/>
            <a:ext cx="21971008" cy="1656925"/>
          </a:xfrm>
          <a:prstGeom prst="rect">
            <a:avLst/>
          </a:prstGeom>
        </p:spPr>
        <p:txBody>
          <a:bodyPr/>
          <a:lstStyle>
            <a:lvl1pPr algn="ctr" defTabSz="457200">
              <a:lnSpc>
                <a:spcPct val="100000"/>
              </a:lnSpc>
              <a:defRPr sz="10100" cap="small" spc="0">
                <a:uFill>
                  <a:solidFill>
                    <a:srgbClr val="000000"/>
                  </a:solidFill>
                </a:uFill>
                <a:latin typeface="Calibri"/>
                <a:ea typeface="Calibri"/>
                <a:cs typeface="Calibri"/>
                <a:sym typeface="Calibri"/>
              </a:defRPr>
            </a:lvl1pPr>
          </a:lstStyle>
          <a:p>
            <a:r>
              <a:rPr dirty="0"/>
              <a:t>Foreign Exchange Rate Prediction Model</a:t>
            </a:r>
          </a:p>
        </p:txBody>
      </p:sp>
      <p:sp>
        <p:nvSpPr>
          <p:cNvPr id="171" name="Joshua Austin…"/>
          <p:cNvSpPr txBox="1"/>
          <p:nvPr/>
        </p:nvSpPr>
        <p:spPr>
          <a:xfrm>
            <a:off x="1583573" y="9339690"/>
            <a:ext cx="8405874" cy="2332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Rohan Kr </a:t>
            </a:r>
            <a:r>
              <a:rPr dirty="0" err="1"/>
              <a:t>Basu</a:t>
            </a:r>
            <a:endParaRPr dirty="0"/>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Roll No: </a:t>
            </a:r>
            <a:r>
              <a:rPr dirty="0" smtClean="0"/>
              <a:t>144001180</a:t>
            </a:r>
            <a:r>
              <a:rPr lang="en-IN" dirty="0" smtClean="0"/>
              <a:t>18</a:t>
            </a:r>
            <a:endParaRPr dirty="0"/>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Reg. No: </a:t>
            </a:r>
            <a:r>
              <a:rPr dirty="0" smtClean="0"/>
              <a:t>1814401100</a:t>
            </a:r>
            <a:r>
              <a:rPr lang="en-IN" dirty="0" smtClean="0"/>
              <a:t>20</a:t>
            </a:r>
            <a:endParaRPr dirty="0"/>
          </a:p>
        </p:txBody>
      </p:sp>
      <p:sp>
        <p:nvSpPr>
          <p:cNvPr id="172" name="Joshua Austin…"/>
          <p:cNvSpPr txBox="1"/>
          <p:nvPr/>
        </p:nvSpPr>
        <p:spPr>
          <a:xfrm>
            <a:off x="8917872" y="9339690"/>
            <a:ext cx="8405874" cy="2332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err="1"/>
              <a:t>Aneervan</a:t>
            </a:r>
            <a:r>
              <a:rPr dirty="0"/>
              <a:t> Ray</a:t>
            </a:r>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Roll No: </a:t>
            </a:r>
            <a:r>
              <a:rPr dirty="0" smtClean="0"/>
              <a:t>144001180</a:t>
            </a:r>
            <a:r>
              <a:rPr lang="en-IN" dirty="0" smtClean="0"/>
              <a:t>36</a:t>
            </a:r>
            <a:endParaRPr dirty="0"/>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Reg. No: </a:t>
            </a:r>
            <a:r>
              <a:rPr dirty="0" smtClean="0"/>
              <a:t>1814401100</a:t>
            </a:r>
            <a:r>
              <a:rPr lang="en-IN" dirty="0" smtClean="0"/>
              <a:t>02</a:t>
            </a:r>
            <a:endParaRPr dirty="0"/>
          </a:p>
        </p:txBody>
      </p:sp>
      <p:sp>
        <p:nvSpPr>
          <p:cNvPr id="173" name="Joshua Austin…"/>
          <p:cNvSpPr txBox="1"/>
          <p:nvPr/>
        </p:nvSpPr>
        <p:spPr>
          <a:xfrm>
            <a:off x="16759607" y="9339690"/>
            <a:ext cx="8405874" cy="2127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Joshua Austin</a:t>
            </a:r>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Roll No: 14400118027</a:t>
            </a:r>
          </a:p>
          <a:p>
            <a:pPr indent="450215" algn="l"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dirty="0"/>
              <a:t>Reg. No: 181440110011</a:t>
            </a:r>
          </a:p>
        </p:txBody>
      </p:sp>
      <p:sp>
        <p:nvSpPr>
          <p:cNvPr id="8" name="Joshua Austin…"/>
          <p:cNvSpPr txBox="1"/>
          <p:nvPr/>
        </p:nvSpPr>
        <p:spPr>
          <a:xfrm>
            <a:off x="14092607" y="5850530"/>
            <a:ext cx="8405874" cy="1589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indent="450215" algn="ctr" defTabSz="457200">
              <a:lnSpc>
                <a:spcPct val="115000"/>
              </a:lnSpc>
              <a:tabLst>
                <a:tab pos="3949700" algn="l"/>
              </a:tabLst>
              <a:defRPr sz="4200" b="1">
                <a:solidFill>
                  <a:srgbClr val="000000"/>
                </a:solidFill>
                <a:uFill>
                  <a:solidFill>
                    <a:srgbClr val="000000"/>
                  </a:solidFill>
                </a:uFill>
                <a:latin typeface="Calibri"/>
                <a:ea typeface="Calibri"/>
                <a:cs typeface="Calibri"/>
                <a:sym typeface="Calibri"/>
              </a:defRPr>
            </a:pPr>
            <a:r>
              <a:rPr lang="en-US" dirty="0" smtClean="0"/>
              <a:t>Supervisor Name – Dr. Deep </a:t>
            </a:r>
            <a:r>
              <a:rPr lang="en-US" dirty="0" err="1" smtClean="0"/>
              <a:t>Suman</a:t>
            </a:r>
            <a:r>
              <a:rPr lang="en-US" dirty="0" smtClean="0"/>
              <a:t> Dev</a:t>
            </a:r>
            <a:endParaRPr dirty="0"/>
          </a:p>
        </p:txBody>
      </p:sp>
      <p:pic>
        <p:nvPicPr>
          <p:cNvPr id="9" name="Picture 8">
            <a:extLst>
              <a:ext uri="{FF2B5EF4-FFF2-40B4-BE49-F238E27FC236}">
                <a16:creationId xmlns:a16="http://schemas.microsoft.com/office/drawing/2014/main" id="{75EC0A38-6601-4DE5-BA4E-6672E402F1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17872" y="3795334"/>
            <a:ext cx="2677402" cy="4110391"/>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xfrm>
            <a:off x="1257300" y="1238250"/>
            <a:ext cx="21888450" cy="1085850"/>
          </a:xfrm>
          <a:prstGeom prst="rect">
            <a:avLst/>
          </a:prstGeom>
        </p:spPr>
        <p:txBody>
          <a:bodyPr/>
          <a:lstStyle>
            <a:lvl1pPr algn="ctr">
              <a:defRPr sz="6000" spc="-200">
                <a:solidFill>
                  <a:srgbClr val="2F2F2F"/>
                </a:solidFill>
              </a:defRPr>
            </a:lvl1pPr>
          </a:lstStyle>
          <a:p>
            <a:r>
              <a:rPr dirty="0"/>
              <a:t>Ridge and Lasso Regression</a:t>
            </a:r>
          </a:p>
        </p:txBody>
      </p:sp>
      <mc:AlternateContent xmlns:mc="http://schemas.openxmlformats.org/markup-compatibility/2006" xmlns:a14="http://schemas.microsoft.com/office/drawing/2010/main">
        <mc:Choice Requires="a14">
          <p:sp>
            <p:nvSpPr>
              <p:cNvPr id="201" name="Text Placeholder 3"/>
              <p:cNvSpPr txBox="1">
                <a:spLocks noGrp="1"/>
              </p:cNvSpPr>
              <p:nvPr>
                <p:ph type="body" sz="quarter" idx="1"/>
              </p:nvPr>
            </p:nvSpPr>
            <p:spPr>
              <a:xfrm>
                <a:off x="1524001" y="2552699"/>
                <a:ext cx="21240750" cy="9848851"/>
              </a:xfrm>
              <a:prstGeom prst="rect">
                <a:avLst/>
              </a:prstGeom>
            </p:spPr>
            <p:txBody>
              <a:bodyPr/>
              <a:lstStyle/>
              <a:p>
                <a:pPr marL="457200" indent="-457200">
                  <a:buSzPct val="123000"/>
                  <a:buFont typeface="Arial"/>
                  <a:buChar char="•"/>
                  <a:defRPr sz="2800">
                    <a:latin typeface="Times New Roman"/>
                    <a:ea typeface="Times New Roman"/>
                    <a:cs typeface="Times New Roman"/>
                    <a:sym typeface="Times New Roman"/>
                  </a:defRPr>
                </a:pPr>
                <a:r>
                  <a:rPr dirty="0"/>
                  <a:t>These are Regularization Techniques that helps to prevent the model from overfitting by adding extra information to it.</a:t>
                </a:r>
              </a:p>
              <a:p>
                <a:pPr marL="457200" indent="-457200">
                  <a:buSzPct val="123000"/>
                  <a:buFont typeface="Arial"/>
                  <a:buChar char="•"/>
                  <a:defRPr sz="2800">
                    <a:latin typeface="Times New Roman"/>
                    <a:ea typeface="Times New Roman"/>
                    <a:cs typeface="Times New Roman"/>
                    <a:sym typeface="Times New Roman"/>
                  </a:defRPr>
                </a:pPr>
                <a:r>
                  <a:rPr dirty="0"/>
                  <a:t>Overfitting occurs when a machine learning model is too tailored to a certain dataset (especially with too many independent variables/features) and hence unable to </a:t>
                </a:r>
                <a:r>
                  <a:rPr dirty="0" err="1"/>
                  <a:t>generalise</a:t>
                </a:r>
                <a:r>
                  <a:rPr dirty="0"/>
                  <a:t> to other datasets. Hence, </a:t>
                </a:r>
                <a:r>
                  <a:rPr b="1" dirty="0" err="1"/>
                  <a:t>regularisation</a:t>
                </a:r>
                <a:r>
                  <a:rPr dirty="0"/>
                  <a:t> was introduced to prevent this phenomenon.</a:t>
                </a:r>
              </a:p>
              <a:p>
                <a:pPr marL="457200" indent="-457200">
                  <a:buSzPct val="123000"/>
                  <a:buFont typeface="Arial"/>
                  <a:buChar char="•"/>
                  <a:defRPr sz="2800">
                    <a:latin typeface="Times New Roman"/>
                    <a:ea typeface="Times New Roman"/>
                    <a:cs typeface="Times New Roman"/>
                    <a:sym typeface="Times New Roman"/>
                  </a:defRPr>
                </a:pPr>
                <a:r>
                  <a:rPr dirty="0"/>
                  <a:t>Ridge Regression use the L2 </a:t>
                </a:r>
                <a:r>
                  <a:rPr dirty="0" err="1"/>
                  <a:t>Regularisation</a:t>
                </a:r>
                <a:r>
                  <a:rPr dirty="0"/>
                  <a:t> approach to reduce coefficients to zero, but not to absolute zero.</a:t>
                </a:r>
              </a:p>
              <a:p>
                <a:pPr algn="ctr">
                  <a:buFont typeface="Arial"/>
                  <a:defRPr sz="2700">
                    <a:latin typeface="Times New Roman"/>
                    <a:ea typeface="Times New Roman"/>
                    <a:cs typeface="Times New Roman"/>
                    <a:sym typeface="Times New Roman"/>
                  </a:defRPr>
                </a:pPr>
                <a14:m>
                  <m:oMathPara xmlns:m="http://schemas.openxmlformats.org/officeDocument/2006/math">
                    <m:oMathParaPr>
                      <m:jc m:val="center"/>
                    </m:oMathParaPr>
                    <m:oMath xmlns:m="http://schemas.openxmlformats.org/officeDocument/2006/math">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𝑖</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1</m:t>
                              </m:r>
                            </m:lim>
                          </m:limLow>
                        </m:e>
                        <m:lim>
                          <m:r>
                            <a:rPr sz="2800" i="1">
                              <a:solidFill>
                                <a:srgbClr val="000000"/>
                              </a:solidFill>
                              <a:latin typeface="Cambria Math" panose="02040503050406030204" pitchFamily="18" charset="0"/>
                            </a:rPr>
                            <m:t>𝑀</m:t>
                          </m:r>
                        </m:lim>
                      </m:limUpp>
                      <m:sSup>
                        <m:sSupPr>
                          <m:ctrlPr>
                            <a:rPr sz="2800" i="1">
                              <a:solidFill>
                                <a:srgbClr val="000000"/>
                              </a:solidFill>
                              <a:latin typeface="Cambria Math" panose="02040503050406030204" pitchFamily="18" charset="0"/>
                            </a:rPr>
                          </m:ctrlPr>
                        </m:sSupPr>
                        <m:e>
                          <m:d>
                            <m:dPr>
                              <m:ctrlPr>
                                <a:rPr sz="2800" i="1">
                                  <a:solidFill>
                                    <a:srgbClr val="000000"/>
                                  </a:solidFill>
                                  <a:latin typeface="Cambria Math" panose="02040503050406030204" pitchFamily="18" charset="0"/>
                                </a:rPr>
                              </m:ctrlPr>
                            </m:d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e>
                                <m:lim>
                                  <m:r>
                                    <a:rPr sz="2800" i="1">
                                      <a:solidFill>
                                        <a:srgbClr val="000000"/>
                                      </a:solidFill>
                                      <a:latin typeface="Cambria Math" panose="02040503050406030204" pitchFamily="18" charset="0"/>
                                    </a:rPr>
                                    <m:t>̂</m:t>
                                  </m:r>
                                </m:lim>
                              </m:limUpp>
                            </m:e>
                          </m:d>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𝑖</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1</m:t>
                              </m:r>
                            </m:lim>
                          </m:limLow>
                        </m:e>
                        <m:lim>
                          <m:r>
                            <a:rPr sz="2800" i="1">
                              <a:solidFill>
                                <a:srgbClr val="000000"/>
                              </a:solidFill>
                              <a:latin typeface="Cambria Math" panose="02040503050406030204" pitchFamily="18" charset="0"/>
                            </a:rPr>
                            <m:t>𝑀</m:t>
                          </m:r>
                        </m:lim>
                      </m:limUpp>
                      <m:sSup>
                        <m:sSupPr>
                          <m:ctrlPr>
                            <a:rPr sz="2800" i="1">
                              <a:solidFill>
                                <a:srgbClr val="000000"/>
                              </a:solidFill>
                              <a:latin typeface="Cambria Math" panose="02040503050406030204" pitchFamily="18" charset="0"/>
                            </a:rPr>
                          </m:ctrlPr>
                        </m:sSupPr>
                        <m:e>
                          <m:d>
                            <m:dPr>
                              <m:ctrlPr>
                                <a:rPr sz="2800" i="1">
                                  <a:solidFill>
                                    <a:srgbClr val="000000"/>
                                  </a:solidFill>
                                  <a:latin typeface="Cambria Math" panose="02040503050406030204" pitchFamily="18" charset="0"/>
                                </a:rPr>
                              </m:ctrlPr>
                            </m:d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𝑗</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𝑝</m:t>
                                  </m:r>
                                </m:lim>
                              </m:limUpp>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𝑤</m:t>
                                  </m:r>
                                </m:e>
                                <m:sub>
                                  <m:r>
                                    <a:rPr sz="2800" i="1">
                                      <a:solidFill>
                                        <a:srgbClr val="000000"/>
                                      </a:solidFill>
                                      <a:latin typeface="Cambria Math" panose="02040503050406030204" pitchFamily="18" charset="0"/>
                                    </a:rPr>
                                    <m:t>𝑗</m:t>
                                  </m:r>
                                </m:sub>
                              </m:sSub>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𝑥</m:t>
                                  </m:r>
                                </m:e>
                                <m:sub>
                                  <m:r>
                                    <a:rPr sz="2800" i="1">
                                      <a:solidFill>
                                        <a:srgbClr val="000000"/>
                                      </a:solidFill>
                                      <a:latin typeface="Cambria Math" panose="02040503050406030204" pitchFamily="18" charset="0"/>
                                    </a:rPr>
                                    <m:t>𝑖𝑗</m:t>
                                  </m:r>
                                </m:sub>
                              </m:sSub>
                            </m:e>
                          </m:d>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𝜆</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𝑗</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𝑝</m:t>
                          </m:r>
                        </m:lim>
                      </m:limUpp>
                      <m:sSubSup>
                        <m:sSubSupPr>
                          <m:ctrlPr>
                            <a:rPr sz="2800" i="1">
                              <a:solidFill>
                                <a:srgbClr val="000000"/>
                              </a:solidFill>
                              <a:latin typeface="Cambria Math" panose="02040503050406030204" pitchFamily="18" charset="0"/>
                            </a:rPr>
                          </m:ctrlPr>
                        </m:sSubSupPr>
                        <m:e>
                          <m:r>
                            <a:rPr sz="2800" i="1">
                              <a:solidFill>
                                <a:srgbClr val="000000"/>
                              </a:solidFill>
                              <a:latin typeface="Cambria Math" panose="02040503050406030204" pitchFamily="18" charset="0"/>
                            </a:rPr>
                            <m:t>𝑤</m:t>
                          </m:r>
                        </m:e>
                        <m:sub>
                          <m:r>
                            <a:rPr sz="2800" i="1">
                              <a:solidFill>
                                <a:srgbClr val="000000"/>
                              </a:solidFill>
                              <a:latin typeface="Cambria Math" panose="02040503050406030204" pitchFamily="18" charset="0"/>
                            </a:rPr>
                            <m:t>𝑗</m:t>
                          </m:r>
                        </m:sub>
                        <m:sup>
                          <m:r>
                            <a:rPr sz="2800" i="1">
                              <a:solidFill>
                                <a:srgbClr val="000000"/>
                              </a:solidFill>
                              <a:latin typeface="Cambria Math" panose="02040503050406030204" pitchFamily="18" charset="0"/>
                            </a:rPr>
                            <m:t>2</m:t>
                          </m:r>
                        </m:sup>
                      </m:sSubSup>
                    </m:oMath>
                  </m:oMathPara>
                </a14:m>
                <a:endParaRPr dirty="0"/>
              </a:p>
              <a:p>
                <a:pPr marL="457200" indent="-457200">
                  <a:buSzPct val="123000"/>
                  <a:buFont typeface="Arial"/>
                  <a:buChar char="•"/>
                  <a:defRPr sz="2800">
                    <a:latin typeface="Times New Roman"/>
                    <a:ea typeface="Times New Roman"/>
                    <a:cs typeface="Times New Roman"/>
                    <a:sym typeface="Times New Roman"/>
                  </a:defRPr>
                </a:pPr>
                <a:r>
                  <a:rPr dirty="0"/>
                  <a:t>The L1 </a:t>
                </a:r>
                <a:r>
                  <a:rPr dirty="0" err="1"/>
                  <a:t>Regularisation</a:t>
                </a:r>
                <a:r>
                  <a:rPr dirty="0"/>
                  <a:t> approach is used in Lasso Regression to decrease the coefficients to absolute zero.</a:t>
                </a:r>
              </a:p>
              <a:p>
                <a:pPr algn="ctr">
                  <a:defRPr sz="2700">
                    <a:latin typeface="Times New Roman"/>
                    <a:ea typeface="Times New Roman"/>
                    <a:cs typeface="Times New Roman"/>
                    <a:sym typeface="Times New Roman"/>
                  </a:defRPr>
                </a:pPr>
                <a14:m>
                  <m:oMathPara xmlns:m="http://schemas.openxmlformats.org/officeDocument/2006/math">
                    <m:oMathParaPr>
                      <m:jc m:val="center"/>
                    </m:oMathParaPr>
                    <m:oMath xmlns:m="http://schemas.openxmlformats.org/officeDocument/2006/math">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𝑖</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1</m:t>
                              </m:r>
                            </m:lim>
                          </m:limLow>
                        </m:e>
                        <m:lim>
                          <m:r>
                            <a:rPr sz="2800" i="1">
                              <a:solidFill>
                                <a:srgbClr val="000000"/>
                              </a:solidFill>
                              <a:latin typeface="Cambria Math" panose="02040503050406030204" pitchFamily="18" charset="0"/>
                            </a:rPr>
                            <m:t>𝑀</m:t>
                          </m:r>
                        </m:lim>
                      </m:limUpp>
                      <m:sSup>
                        <m:sSupPr>
                          <m:ctrlPr>
                            <a:rPr sz="2800" i="1">
                              <a:solidFill>
                                <a:srgbClr val="000000"/>
                              </a:solidFill>
                              <a:latin typeface="Cambria Math" panose="02040503050406030204" pitchFamily="18" charset="0"/>
                            </a:rPr>
                          </m:ctrlPr>
                        </m:sSupPr>
                        <m:e>
                          <m:d>
                            <m:dPr>
                              <m:ctrlPr>
                                <a:rPr sz="2800" i="1">
                                  <a:solidFill>
                                    <a:srgbClr val="000000"/>
                                  </a:solidFill>
                                  <a:latin typeface="Cambria Math" panose="02040503050406030204" pitchFamily="18" charset="0"/>
                                </a:rPr>
                              </m:ctrlPr>
                            </m:d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e>
                                <m:lim>
                                  <m:r>
                                    <a:rPr sz="2800" i="1">
                                      <a:solidFill>
                                        <a:srgbClr val="000000"/>
                                      </a:solidFill>
                                      <a:latin typeface="Cambria Math" panose="02040503050406030204" pitchFamily="18" charset="0"/>
                                    </a:rPr>
                                    <m:t>̂</m:t>
                                  </m:r>
                                </m:lim>
                              </m:limUpp>
                            </m:e>
                          </m:d>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𝑖</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1</m:t>
                              </m:r>
                            </m:lim>
                          </m:limLow>
                        </m:e>
                        <m:lim>
                          <m:r>
                            <a:rPr sz="2800" i="1">
                              <a:solidFill>
                                <a:srgbClr val="000000"/>
                              </a:solidFill>
                              <a:latin typeface="Cambria Math" panose="02040503050406030204" pitchFamily="18" charset="0"/>
                            </a:rPr>
                            <m:t>𝑀</m:t>
                          </m:r>
                        </m:lim>
                      </m:limUpp>
                      <m:sSup>
                        <m:sSupPr>
                          <m:ctrlPr>
                            <a:rPr sz="2800" i="1">
                              <a:solidFill>
                                <a:srgbClr val="000000"/>
                              </a:solidFill>
                              <a:latin typeface="Cambria Math" panose="02040503050406030204" pitchFamily="18" charset="0"/>
                            </a:rPr>
                          </m:ctrlPr>
                        </m:sSupPr>
                        <m:e>
                          <m:d>
                            <m:dPr>
                              <m:ctrlPr>
                                <a:rPr sz="2800" i="1">
                                  <a:solidFill>
                                    <a:srgbClr val="000000"/>
                                  </a:solidFill>
                                  <a:latin typeface="Cambria Math" panose="02040503050406030204" pitchFamily="18" charset="0"/>
                                </a:rPr>
                              </m:ctrlPr>
                            </m:dPr>
                            <m:e>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𝑦</m:t>
                                  </m:r>
                                </m:e>
                                <m:sub>
                                  <m:r>
                                    <a:rPr sz="2800" i="1">
                                      <a:solidFill>
                                        <a:srgbClr val="000000"/>
                                      </a:solidFill>
                                      <a:latin typeface="Cambria Math" panose="02040503050406030204" pitchFamily="18" charset="0"/>
                                    </a:rPr>
                                    <m:t>𝑖</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𝑗</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𝑝</m:t>
                                  </m:r>
                                </m:lim>
                              </m:limUpp>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𝑤</m:t>
                                  </m:r>
                                </m:e>
                                <m:sub>
                                  <m:r>
                                    <a:rPr sz="2800" i="1">
                                      <a:solidFill>
                                        <a:srgbClr val="000000"/>
                                      </a:solidFill>
                                      <a:latin typeface="Cambria Math" panose="02040503050406030204" pitchFamily="18" charset="0"/>
                                    </a:rPr>
                                    <m:t>𝑗</m:t>
                                  </m:r>
                                </m:sub>
                              </m:sSub>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𝑥</m:t>
                                  </m:r>
                                </m:e>
                                <m:sub>
                                  <m:r>
                                    <a:rPr sz="2800" i="1">
                                      <a:solidFill>
                                        <a:srgbClr val="000000"/>
                                      </a:solidFill>
                                      <a:latin typeface="Cambria Math" panose="02040503050406030204" pitchFamily="18" charset="0"/>
                                    </a:rPr>
                                    <m:t>𝑖𝑗</m:t>
                                  </m:r>
                                </m:sub>
                              </m:sSub>
                            </m:e>
                          </m:d>
                        </m:e>
                        <m:sup>
                          <m:r>
                            <a:rPr sz="2800" i="1">
                              <a:solidFill>
                                <a:srgbClr val="000000"/>
                              </a:solidFill>
                              <a:latin typeface="Cambria Math" panose="02040503050406030204" pitchFamily="18" charset="0"/>
                            </a:rPr>
                            <m:t>2</m:t>
                          </m:r>
                        </m:sup>
                      </m:sSup>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𝜆</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𝑗</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𝑝</m:t>
                          </m:r>
                        </m:lim>
                      </m:limUpp>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𝑤</m:t>
                          </m:r>
                        </m:e>
                        <m:sub>
                          <m:r>
                            <a:rPr sz="2800" i="1">
                              <a:solidFill>
                                <a:srgbClr val="000000"/>
                              </a:solidFill>
                              <a:latin typeface="Cambria Math" panose="02040503050406030204" pitchFamily="18" charset="0"/>
                            </a:rPr>
                            <m:t>𝑗</m:t>
                          </m:r>
                        </m:sub>
                      </m:sSub>
                      <m:r>
                        <a:rPr sz="2800" i="1">
                          <a:solidFill>
                            <a:srgbClr val="000000"/>
                          </a:solidFill>
                          <a:latin typeface="Cambria Math" panose="02040503050406030204" pitchFamily="18" charset="0"/>
                        </a:rPr>
                        <m:t>|</m:t>
                      </m:r>
                    </m:oMath>
                  </m:oMathPara>
                </a14:m>
                <a:endParaRPr dirty="0"/>
              </a:p>
            </p:txBody>
          </p:sp>
        </mc:Choice>
        <mc:Fallback xmlns="">
          <p:sp>
            <p:nvSpPr>
              <p:cNvPr id="201" name="Text Placeholder 3"/>
              <p:cNvSpPr txBox="1">
                <a:spLocks noGrp="1" noRot="1" noChangeAspect="1" noMove="1" noResize="1" noEditPoints="1" noAdjustHandles="1" noChangeArrowheads="1" noChangeShapeType="1" noTextEdit="1"/>
              </p:cNvSpPr>
              <p:nvPr>
                <p:ph type="body" sz="quarter" idx="1"/>
              </p:nvPr>
            </p:nvSpPr>
            <p:spPr>
              <a:xfrm>
                <a:off x="1524001" y="2552699"/>
                <a:ext cx="21240750" cy="9848851"/>
              </a:xfrm>
              <a:prstGeom prst="rect">
                <a:avLst/>
              </a:prstGeom>
              <a:blipFill>
                <a:blip r:embed="rId2"/>
                <a:stretch>
                  <a:fillRect l="-718" t="-1362"/>
                </a:stretch>
              </a:blipFill>
            </p:spPr>
            <p:txBody>
              <a:bodyPr/>
              <a:lstStyle/>
              <a:p>
                <a:r>
                  <a:rPr lang="en-IN">
                    <a:noFill/>
                  </a:rPr>
                  <a:t> </a:t>
                </a:r>
              </a:p>
            </p:txBody>
          </p:sp>
        </mc:Fallback>
      </mc:AlternateContent>
      <p:graphicFrame>
        <p:nvGraphicFramePr>
          <p:cNvPr id="202" name="Table"/>
          <p:cNvGraphicFramePr/>
          <p:nvPr>
            <p:extLst>
              <p:ext uri="{D42A27DB-BD31-4B8C-83A1-F6EECF244321}">
                <p14:modId xmlns:p14="http://schemas.microsoft.com/office/powerpoint/2010/main" val="3817176780"/>
              </p:ext>
            </p:extLst>
          </p:nvPr>
        </p:nvGraphicFramePr>
        <p:xfrm>
          <a:off x="2587468" y="8648419"/>
          <a:ext cx="19209064" cy="3328725"/>
        </p:xfrm>
        <a:graphic>
          <a:graphicData uri="http://schemas.openxmlformats.org/drawingml/2006/table">
            <a:tbl>
              <a:tblPr bandRow="1">
                <a:tableStyleId>{4C3C2611-4C71-4FC5-86AE-919BDF0F9419}</a:tableStyleId>
              </a:tblPr>
              <a:tblGrid>
                <a:gridCol w="4802266">
                  <a:extLst>
                    <a:ext uri="{9D8B030D-6E8A-4147-A177-3AD203B41FA5}">
                      <a16:colId xmlns:a16="http://schemas.microsoft.com/office/drawing/2014/main" val="20000"/>
                    </a:ext>
                  </a:extLst>
                </a:gridCol>
                <a:gridCol w="4802266">
                  <a:extLst>
                    <a:ext uri="{9D8B030D-6E8A-4147-A177-3AD203B41FA5}">
                      <a16:colId xmlns:a16="http://schemas.microsoft.com/office/drawing/2014/main" val="20001"/>
                    </a:ext>
                  </a:extLst>
                </a:gridCol>
                <a:gridCol w="4802266">
                  <a:extLst>
                    <a:ext uri="{9D8B030D-6E8A-4147-A177-3AD203B41FA5}">
                      <a16:colId xmlns:a16="http://schemas.microsoft.com/office/drawing/2014/main" val="20002"/>
                    </a:ext>
                  </a:extLst>
                </a:gridCol>
                <a:gridCol w="4802266">
                  <a:extLst>
                    <a:ext uri="{9D8B030D-6E8A-4147-A177-3AD203B41FA5}">
                      <a16:colId xmlns:a16="http://schemas.microsoft.com/office/drawing/2014/main" val="20003"/>
                    </a:ext>
                  </a:extLst>
                </a:gridCol>
              </a:tblGrid>
              <a:tr h="665745">
                <a:tc>
                  <a:txBody>
                    <a:bodyPr/>
                    <a:lstStyle/>
                    <a:p>
                      <a:pPr algn="l" defTabSz="457200">
                        <a:lnSpc>
                          <a:spcPct val="107916"/>
                        </a:lnSpc>
                        <a:spcBef>
                          <a:spcPts val="800"/>
                        </a:spcBef>
                        <a:defRPr sz="3100">
                          <a:uFill>
                            <a:solidFill>
                              <a:srgbClr val="000000"/>
                            </a:solidFill>
                          </a:uFill>
                          <a:sym typeface="Calibri"/>
                        </a:defRPr>
                      </a:pPr>
                      <a:endParaRPr dirty="0"/>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a:uFill>
                            <a:solidFill>
                              <a:srgbClr val="000000"/>
                            </a:solidFill>
                          </a:uFill>
                          <a:sym typeface="Calibri"/>
                        </a:defRPr>
                      </a:pPr>
                      <a:r>
                        <a:rPr dirty="0"/>
                        <a:t>Australia</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a:uFill>
                            <a:solidFill>
                              <a:srgbClr val="000000"/>
                            </a:solidFill>
                          </a:uFill>
                          <a:sym typeface="Calibri"/>
                        </a:defRPr>
                      </a:pPr>
                      <a:r>
                        <a:t>European Union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a:uFill>
                            <a:solidFill>
                              <a:srgbClr val="000000"/>
                            </a:solidFill>
                          </a:uFill>
                          <a:sym typeface="Calibri"/>
                        </a:defRPr>
                      </a:pPr>
                      <a:r>
                        <a:t>United Kingdom</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665745">
                <a:tc>
                  <a:txBody>
                    <a:bodyPr/>
                    <a:lstStyle/>
                    <a:p>
                      <a:pPr algn="l" defTabSz="457200">
                        <a:defRPr sz="3100">
                          <a:uFill>
                            <a:solidFill>
                              <a:srgbClr val="000000"/>
                            </a:solidFill>
                          </a:uFill>
                          <a:sym typeface="Calibri"/>
                        </a:defRPr>
                      </a:pPr>
                      <a:r>
                        <a:rPr dirty="0"/>
                        <a:t>Multiple Linear Regression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57.025%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33.449%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26.957%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1"/>
                  </a:ext>
                </a:extLst>
              </a:tr>
              <a:tr h="665745">
                <a:tc>
                  <a:txBody>
                    <a:bodyPr/>
                    <a:lstStyle/>
                    <a:p>
                      <a:pPr algn="l" defTabSz="457200">
                        <a:defRPr sz="3100">
                          <a:uFill>
                            <a:solidFill>
                              <a:srgbClr val="000000"/>
                            </a:solidFill>
                          </a:uFill>
                          <a:sym typeface="Calibri"/>
                        </a:defRPr>
                      </a:pPr>
                      <a:r>
                        <a:t>Ridge Regression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57.025%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33.449%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26.957%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r h="665745">
                <a:tc>
                  <a:txBody>
                    <a:bodyPr/>
                    <a:lstStyle/>
                    <a:p>
                      <a:pPr algn="l" defTabSz="457200">
                        <a:defRPr sz="3100">
                          <a:uFill>
                            <a:solidFill>
                              <a:srgbClr val="000000"/>
                            </a:solidFill>
                          </a:uFill>
                          <a:sym typeface="Calibri"/>
                        </a:defRPr>
                      </a:pPr>
                      <a:r>
                        <a:rPr dirty="0"/>
                        <a:t>Lasso Regression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56.974%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32.225%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26.173%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3"/>
                  </a:ext>
                </a:extLst>
              </a:tr>
              <a:tr h="665745">
                <a:tc>
                  <a:txBody>
                    <a:bodyPr/>
                    <a:lstStyle/>
                    <a:p>
                      <a:pPr algn="l" defTabSz="457200">
                        <a:defRPr sz="3100">
                          <a:uFill>
                            <a:solidFill>
                              <a:srgbClr val="000000"/>
                            </a:solidFill>
                          </a:uFill>
                          <a:sym typeface="Calibri"/>
                        </a:defRPr>
                      </a:pPr>
                      <a:r>
                        <a:t>Polynomial Regression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99.468%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t>99.899%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100" b="0">
                          <a:uFill>
                            <a:solidFill>
                              <a:srgbClr val="000000"/>
                            </a:solidFill>
                          </a:uFill>
                          <a:sym typeface="Calibri"/>
                        </a:defRPr>
                      </a:pPr>
                      <a:r>
                        <a:rPr dirty="0"/>
                        <a:t>99.616%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ARIMA FLOWCHART!"/>
          <p:cNvSpPr txBox="1">
            <a:spLocks noGrp="1"/>
          </p:cNvSpPr>
          <p:nvPr>
            <p:ph type="title" idx="4294967295"/>
          </p:nvPr>
        </p:nvSpPr>
        <p:spPr>
          <a:xfrm>
            <a:off x="863600" y="693738"/>
            <a:ext cx="22453600" cy="2608262"/>
          </a:xfrm>
          <a:prstGeom prst="rect">
            <a:avLst/>
          </a:prstGeom>
        </p:spPr>
        <p:txBody>
          <a:bodyPr>
            <a:normAutofit/>
          </a:bodyPr>
          <a:lstStyle/>
          <a:p>
            <a:r>
              <a:rPr lang="en-US" sz="8000" dirty="0" smtClean="0"/>
              <a:t>Time-Series Forecasting Using </a:t>
            </a:r>
            <a:r>
              <a:rPr lang="en-US" sz="8000" dirty="0" smtClean="0"/>
              <a:t>ARIMA and ARMA</a:t>
            </a:r>
            <a:endParaRPr sz="8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225" y="3124200"/>
            <a:ext cx="10166350" cy="8525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1614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1850" y="1144123"/>
            <a:ext cx="21971000" cy="1084263"/>
          </a:xfrm>
        </p:spPr>
        <p:txBody>
          <a:bodyPr>
            <a:normAutofit fontScale="90000"/>
          </a:bodyPr>
          <a:lstStyle/>
          <a:p>
            <a:r>
              <a:rPr lang="en-US" dirty="0" smtClean="0"/>
              <a:t>ARMA Model</a:t>
            </a:r>
            <a:endParaRPr lang="en-IN" dirty="0"/>
          </a:p>
        </p:txBody>
      </p:sp>
      <p:sp>
        <p:nvSpPr>
          <p:cNvPr id="11" name="Text Placeholder 2"/>
          <p:cNvSpPr txBox="1">
            <a:spLocks/>
          </p:cNvSpPr>
          <p:nvPr/>
        </p:nvSpPr>
        <p:spPr>
          <a:xfrm>
            <a:off x="1581150" y="2032036"/>
            <a:ext cx="21221700" cy="10396317"/>
          </a:xfrm>
          <a:prstGeom prst="rect">
            <a:avLst/>
          </a:prstGeom>
        </p:spPr>
        <p:txBody>
          <a:bodyPr>
            <a:normAutofit/>
          </a:bodyPr>
          <a:lstStyle>
            <a:lvl1pPr marL="571500" indent="-571500" algn="l" defTabSz="914400" rtl="0" eaLnBrk="1" latinLnBrk="0" hangingPunct="1">
              <a:spcBef>
                <a:spcPct val="20000"/>
              </a:spcBef>
              <a:spcAft>
                <a:spcPts val="1200"/>
              </a:spcAft>
              <a:buClr>
                <a:schemeClr val="accent1"/>
              </a:buClr>
              <a:buSzPct val="115000"/>
              <a:buFont typeface="Arial"/>
              <a:buChar char="•"/>
              <a:defRPr sz="4800" kern="1200" cap="none">
                <a:solidFill>
                  <a:schemeClr val="tx1">
                    <a:lumMod val="85000"/>
                    <a:lumOff val="15000"/>
                  </a:schemeClr>
                </a:solidFill>
                <a:effectLst/>
                <a:latin typeface="+mn-lt"/>
                <a:ea typeface="+mn-ea"/>
                <a:cs typeface="+mn-cs"/>
              </a:defRPr>
            </a:lvl1pPr>
            <a:lvl2pPr marL="1485900" indent="-571500" algn="l" defTabSz="914400" rtl="0" eaLnBrk="1" latinLnBrk="0" hangingPunct="1">
              <a:spcBef>
                <a:spcPct val="20000"/>
              </a:spcBef>
              <a:spcAft>
                <a:spcPts val="1200"/>
              </a:spcAft>
              <a:buClr>
                <a:schemeClr val="accent1"/>
              </a:buClr>
              <a:buSzPct val="115000"/>
              <a:buFont typeface="Arial"/>
              <a:buChar char="•"/>
              <a:defRPr sz="4000" kern="1200" cap="none">
                <a:solidFill>
                  <a:schemeClr val="tx1">
                    <a:lumMod val="85000"/>
                    <a:lumOff val="15000"/>
                  </a:schemeClr>
                </a:solidFill>
                <a:effectLst/>
                <a:latin typeface="+mn-lt"/>
                <a:ea typeface="+mn-ea"/>
                <a:cs typeface="+mn-cs"/>
              </a:defRPr>
            </a:lvl2pPr>
            <a:lvl3pPr marL="2400300" indent="-571500" algn="l" defTabSz="914400" rtl="0" eaLnBrk="1" latinLnBrk="0" hangingPunct="1">
              <a:spcBef>
                <a:spcPct val="20000"/>
              </a:spcBef>
              <a:spcAft>
                <a:spcPts val="12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3pPr>
            <a:lvl4pPr marL="3086100" indent="-342900" algn="l" defTabSz="914400" rtl="0" eaLnBrk="1" latinLnBrk="0" hangingPunct="1">
              <a:spcBef>
                <a:spcPct val="20000"/>
              </a:spcBef>
              <a:spcAft>
                <a:spcPts val="1200"/>
              </a:spcAft>
              <a:buClr>
                <a:schemeClr val="accent1"/>
              </a:buClr>
              <a:buSzPct val="115000"/>
              <a:buFont typeface="Arial"/>
              <a:buChar char="•"/>
              <a:defRPr sz="3200" kern="1200" cap="none">
                <a:solidFill>
                  <a:schemeClr val="tx1">
                    <a:lumMod val="85000"/>
                    <a:lumOff val="15000"/>
                  </a:schemeClr>
                </a:solidFill>
                <a:effectLst/>
                <a:latin typeface="+mn-lt"/>
                <a:ea typeface="+mn-ea"/>
                <a:cs typeface="+mn-cs"/>
              </a:defRPr>
            </a:lvl4pPr>
            <a:lvl5pPr marL="4000500" indent="-3429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5pPr>
            <a:lvl6pPr marL="50292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6pPr>
            <a:lvl7pPr marL="59436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7pPr>
            <a:lvl8pPr marL="68580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8pPr>
            <a:lvl9pPr marL="7772400" indent="-457200" algn="l" defTabSz="914400" rtl="0" eaLnBrk="1" latinLnBrk="0" hangingPunct="1">
              <a:spcBef>
                <a:spcPct val="20000"/>
              </a:spcBef>
              <a:spcAft>
                <a:spcPts val="1200"/>
              </a:spcAft>
              <a:buClr>
                <a:schemeClr val="accent1"/>
              </a:buClr>
              <a:buSzPct val="115000"/>
              <a:buFont typeface="Arial"/>
              <a:buChar char="•"/>
              <a:defRPr sz="2800" kern="1200" cap="none">
                <a:solidFill>
                  <a:schemeClr val="tx1">
                    <a:lumMod val="85000"/>
                    <a:lumOff val="15000"/>
                  </a:schemeClr>
                </a:solidFill>
                <a:effectLst/>
                <a:latin typeface="+mn-lt"/>
                <a:ea typeface="+mn-ea"/>
                <a:cs typeface="+mn-cs"/>
              </a:defRPr>
            </a:lvl9pPr>
          </a:lstStyle>
          <a:p>
            <a:pPr algn="just"/>
            <a:r>
              <a:rPr lang="en-IN" sz="3200" smtClean="0">
                <a:latin typeface="Times New Roman" panose="02020603050405020304" pitchFamily="18" charset="0"/>
                <a:cs typeface="Times New Roman" panose="02020603050405020304" pitchFamily="18" charset="0"/>
              </a:rPr>
              <a:t>An ARMA(p, q) model is a hybrid of AR(p) and MA(q) models that is suitable to model univariate time series. It is generally used when the dataset is already stationary. The future value of a variable is supposed to be a linear combination of p past observations, a random error, and a constant component in an Auto Regressive model i.e. AR(p) model. The AR(p) model may be stated mathematically as</a:t>
            </a:r>
          </a:p>
          <a:p>
            <a:pPr algn="just"/>
            <a:endParaRPr lang="en-IN" sz="3200" smtClean="0">
              <a:latin typeface="Times New Roman" panose="02020603050405020304" pitchFamily="18" charset="0"/>
              <a:cs typeface="Times New Roman" panose="02020603050405020304" pitchFamily="18" charset="0"/>
            </a:endParaRPr>
          </a:p>
          <a:p>
            <a:pPr algn="just"/>
            <a:r>
              <a:rPr lang="en-IN" sz="3200" smtClean="0">
                <a:latin typeface="Times New Roman" panose="02020603050405020304" pitchFamily="18" charset="0"/>
                <a:cs typeface="Times New Roman" panose="02020603050405020304" pitchFamily="18" charset="0"/>
              </a:rPr>
              <a:t>Just as an AR(</a:t>
            </a:r>
            <a:r>
              <a:rPr lang="en-IN" sz="3200" i="1" smtClean="0">
                <a:latin typeface="Times New Roman" panose="02020603050405020304" pitchFamily="18" charset="0"/>
                <a:cs typeface="Times New Roman" panose="02020603050405020304" pitchFamily="18" charset="0"/>
              </a:rPr>
              <a:t>p</a:t>
            </a:r>
            <a:r>
              <a:rPr lang="en-IN" sz="3200" smtClean="0">
                <a:latin typeface="Times New Roman" panose="02020603050405020304" pitchFamily="18" charset="0"/>
                <a:cs typeface="Times New Roman" panose="02020603050405020304" pitchFamily="18" charset="0"/>
              </a:rPr>
              <a:t>) model regress against past values of the series, a Moving Average model i.e. MA(</a:t>
            </a:r>
            <a:r>
              <a:rPr lang="en-IN" sz="3200" i="1" smtClean="0">
                <a:latin typeface="Times New Roman" panose="02020603050405020304" pitchFamily="18" charset="0"/>
                <a:cs typeface="Times New Roman" panose="02020603050405020304" pitchFamily="18" charset="0"/>
              </a:rPr>
              <a:t>q</a:t>
            </a:r>
            <a:r>
              <a:rPr lang="en-IN" sz="3200" smtClean="0">
                <a:latin typeface="Times New Roman" panose="02020603050405020304" pitchFamily="18" charset="0"/>
                <a:cs typeface="Times New Roman" panose="02020603050405020304" pitchFamily="18" charset="0"/>
              </a:rPr>
              <a:t>) model uses past errors as the explanatory variables. The MA(</a:t>
            </a:r>
            <a:r>
              <a:rPr lang="en-IN" sz="3200" i="1" smtClean="0">
                <a:latin typeface="Times New Roman" panose="02020603050405020304" pitchFamily="18" charset="0"/>
                <a:cs typeface="Times New Roman" panose="02020603050405020304" pitchFamily="18" charset="0"/>
              </a:rPr>
              <a:t>q</a:t>
            </a:r>
            <a:r>
              <a:rPr lang="en-IN" sz="3200" smtClean="0">
                <a:latin typeface="Times New Roman" panose="02020603050405020304" pitchFamily="18" charset="0"/>
                <a:cs typeface="Times New Roman" panose="02020603050405020304" pitchFamily="18" charset="0"/>
              </a:rPr>
              <a:t>) model is given by </a:t>
            </a:r>
          </a:p>
          <a:p>
            <a:pPr algn="just"/>
            <a:endParaRPr lang="en-IN" sz="3200" smtClean="0">
              <a:latin typeface="Times New Roman" panose="02020603050405020304" pitchFamily="18" charset="0"/>
              <a:cs typeface="Times New Roman" panose="02020603050405020304" pitchFamily="18" charset="0"/>
            </a:endParaRPr>
          </a:p>
          <a:p>
            <a:pPr algn="just"/>
            <a:r>
              <a:rPr lang="en-IN" sz="3200" smtClean="0">
                <a:latin typeface="Times New Roman" panose="02020603050405020304" pitchFamily="18" charset="0"/>
                <a:cs typeface="Times New Roman" panose="02020603050405020304" pitchFamily="18" charset="0"/>
              </a:rPr>
              <a:t>Autoregressive (AR) and moving average (MA) models may be efficiently coupled to generate the Autoregressive Moving Average Model i.e. ARMA models, which are a wide and valuable class of time series models. Mathematically an ARMA(</a:t>
            </a:r>
            <a:r>
              <a:rPr lang="en-IN" sz="3200" i="1" smtClean="0">
                <a:latin typeface="Times New Roman" panose="02020603050405020304" pitchFamily="18" charset="0"/>
                <a:cs typeface="Times New Roman" panose="02020603050405020304" pitchFamily="18" charset="0"/>
              </a:rPr>
              <a:t>p, q</a:t>
            </a:r>
            <a:r>
              <a:rPr lang="en-IN" sz="3200" smtClean="0">
                <a:latin typeface="Times New Roman" panose="02020603050405020304" pitchFamily="18" charset="0"/>
                <a:cs typeface="Times New Roman" panose="02020603050405020304" pitchFamily="18" charset="0"/>
              </a:rPr>
              <a:t>) model is represented as </a:t>
            </a:r>
          </a:p>
          <a:p>
            <a:pPr algn="just"/>
            <a:endParaRPr lang="en-IN" sz="3200" smtClean="0">
              <a:latin typeface="Times New Roman" panose="02020603050405020304" pitchFamily="18" charset="0"/>
              <a:cs typeface="Times New Roman" panose="02020603050405020304" pitchFamily="18" charset="0"/>
            </a:endParaRPr>
          </a:p>
          <a:p>
            <a:pPr algn="just"/>
            <a:r>
              <a:rPr lang="en-US" altLang="en-US" sz="3200" smtClean="0">
                <a:solidFill>
                  <a:schemeClr val="tx1">
                    <a:lumMod val="50000"/>
                  </a:schemeClr>
                </a:solidFill>
                <a:latin typeface="Times New Roman" panose="02020603050405020304" pitchFamily="18" charset="0"/>
                <a:ea typeface="Calibri" panose="020F0502020204030204" pitchFamily="34" charset="0"/>
                <a:cs typeface="Times New Roman" panose="02020603050405020304" pitchFamily="18" charset="0"/>
              </a:rPr>
              <a:t>The lag operator is commonly used to adjust ARMA models. </a:t>
            </a:r>
            <a:r>
              <a:rPr lang="en-IN" sz="3200" smtClean="0">
                <a:solidFill>
                  <a:schemeClr val="tx1">
                    <a:lumMod val="50000"/>
                  </a:schemeClr>
                </a:solidFill>
                <a:latin typeface="Times New Roman" panose="02020603050405020304" pitchFamily="18" charset="0"/>
                <a:cs typeface="Times New Roman" panose="02020603050405020304" pitchFamily="18" charset="0"/>
              </a:rPr>
              <a:t>Polynomials of lag operator or lag polynomials are used to represent ARMA models as follows</a:t>
            </a:r>
            <a:endParaRPr lang="en-US" altLang="en-US" sz="3200" smtClean="0">
              <a:solidFill>
                <a:schemeClr val="tx1">
                  <a:lumMod val="50000"/>
                </a:schemeClr>
              </a:solidFill>
              <a:latin typeface="Times New Roman" panose="02020603050405020304" pitchFamily="18" charset="0"/>
              <a:cs typeface="Times New Roman" panose="02020603050405020304" pitchFamily="18" charset="0"/>
            </a:endParaRPr>
          </a:p>
          <a:p>
            <a:pPr algn="just"/>
            <a:endParaRPr lang="en-IN" sz="3200" dirty="0">
              <a:latin typeface="Times New Roman" panose="02020603050405020304" pitchFamily="18" charset="0"/>
              <a:cs typeface="Times New Roman" panose="02020603050405020304" pitchFamily="18" charset="0"/>
            </a:endParaRPr>
          </a:p>
        </p:txBody>
      </p:sp>
      <p:pic>
        <p:nvPicPr>
          <p:cNvPr id="16" name="Picture 15"/>
          <p:cNvPicPr/>
          <p:nvPr/>
        </p:nvPicPr>
        <p:blipFill>
          <a:blip r:embed="rId2"/>
          <a:stretch>
            <a:fillRect/>
          </a:stretch>
        </p:blipFill>
        <p:spPr>
          <a:xfrm>
            <a:off x="9372600" y="3631575"/>
            <a:ext cx="9829799" cy="1184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p:cNvPicPr/>
          <p:nvPr/>
        </p:nvPicPr>
        <p:blipFill>
          <a:blip r:embed="rId3"/>
          <a:stretch>
            <a:fillRect/>
          </a:stretch>
        </p:blipFill>
        <p:spPr>
          <a:xfrm>
            <a:off x="12598400" y="5651829"/>
            <a:ext cx="9829799" cy="985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p:cNvPicPr/>
          <p:nvPr/>
        </p:nvPicPr>
        <p:blipFill>
          <a:blip r:embed="rId4"/>
          <a:stretch>
            <a:fillRect/>
          </a:stretch>
        </p:blipFill>
        <p:spPr>
          <a:xfrm>
            <a:off x="18313400" y="10756850"/>
            <a:ext cx="2412999" cy="605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p:cNvPicPr/>
          <p:nvPr/>
        </p:nvPicPr>
        <p:blipFill>
          <a:blip r:embed="rId5"/>
          <a:stretch>
            <a:fillRect/>
          </a:stretch>
        </p:blipFill>
        <p:spPr>
          <a:xfrm>
            <a:off x="7508874" y="8122456"/>
            <a:ext cx="8594726" cy="845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p:nvPr/>
        </p:nvPicPr>
        <p:blipFill>
          <a:blip r:embed="rId6"/>
          <a:stretch>
            <a:fillRect/>
          </a:stretch>
        </p:blipFill>
        <p:spPr>
          <a:xfrm>
            <a:off x="5353050" y="10913694"/>
            <a:ext cx="3765550" cy="897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p:cNvPicPr/>
          <p:nvPr/>
        </p:nvPicPr>
        <p:blipFill>
          <a:blip r:embed="rId7"/>
          <a:stretch>
            <a:fillRect/>
          </a:stretch>
        </p:blipFill>
        <p:spPr>
          <a:xfrm>
            <a:off x="11087100" y="10140962"/>
            <a:ext cx="5918200"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0469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tationary Testing"/>
          <p:cNvSpPr txBox="1">
            <a:spLocks noGrp="1"/>
          </p:cNvSpPr>
          <p:nvPr>
            <p:ph type="title"/>
          </p:nvPr>
        </p:nvSpPr>
        <p:spPr>
          <a:xfrm>
            <a:off x="1679576" y="914400"/>
            <a:ext cx="21526336" cy="1578718"/>
          </a:xfrm>
          <a:prstGeom prst="rect">
            <a:avLst/>
          </a:prstGeom>
        </p:spPr>
        <p:txBody>
          <a:bodyPr/>
          <a:lstStyle>
            <a:lvl1pPr>
              <a:defRPr spc="-200"/>
            </a:lvl1pPr>
          </a:lstStyle>
          <a:p>
            <a:r>
              <a:rPr dirty="0"/>
              <a:t>Stationary Testing</a:t>
            </a:r>
          </a:p>
        </p:txBody>
      </p:sp>
      <p:sp>
        <p:nvSpPr>
          <p:cNvPr id="210" name="In order to produce accurate forecasts, the dataset must be &quot;stationary.&quot; In a nutshell, stationary series do not change over time. Parameters such as mean, variance, and covariance, in particular, remain constant across time.…"/>
          <p:cNvSpPr txBox="1">
            <a:spLocks noGrp="1"/>
          </p:cNvSpPr>
          <p:nvPr>
            <p:ph type="body" sz="quarter" idx="1"/>
          </p:nvPr>
        </p:nvSpPr>
        <p:spPr>
          <a:xfrm>
            <a:off x="2209800" y="2833141"/>
            <a:ext cx="19773799" cy="2010605"/>
          </a:xfrm>
          <a:prstGeom prst="rect">
            <a:avLst/>
          </a:prstGeom>
        </p:spPr>
        <p:txBody>
          <a:bodyPr/>
          <a:lstStyle/>
          <a:p>
            <a:pPr indent="214884" algn="just" defTabSz="429768">
              <a:lnSpc>
                <a:spcPct val="107916"/>
              </a:lnSpc>
              <a:spcBef>
                <a:spcPts val="700"/>
              </a:spcBef>
              <a:defRPr sz="2700">
                <a:uFill>
                  <a:solidFill>
                    <a:srgbClr val="000000"/>
                  </a:solidFill>
                </a:uFill>
                <a:latin typeface="Times New Roman"/>
                <a:ea typeface="Times New Roman"/>
                <a:cs typeface="Times New Roman"/>
                <a:sym typeface="Times New Roman"/>
              </a:defRPr>
            </a:pPr>
            <a:r>
              <a:rPr dirty="0"/>
              <a:t>In order to produce accurate forecasts, the dataset must be "stationary." In a nutshell, stationary series do not change over time. Parameters such as mean, variance, and covariance, in particular, remain constant across time.</a:t>
            </a:r>
          </a:p>
          <a:p>
            <a:pPr algn="just" defTabSz="429768">
              <a:lnSpc>
                <a:spcPct val="107916"/>
              </a:lnSpc>
              <a:spcBef>
                <a:spcPts val="700"/>
              </a:spcBef>
              <a:defRPr sz="2700">
                <a:uFill>
                  <a:solidFill>
                    <a:srgbClr val="000000"/>
                  </a:solidFill>
                </a:uFill>
                <a:latin typeface="Times New Roman"/>
                <a:ea typeface="Times New Roman"/>
                <a:cs typeface="Times New Roman"/>
                <a:sym typeface="Times New Roman"/>
              </a:defRPr>
            </a:pPr>
            <a:endParaRPr dirty="0"/>
          </a:p>
        </p:txBody>
      </p:sp>
      <p:graphicFrame>
        <p:nvGraphicFramePr>
          <p:cNvPr id="211" name="Table"/>
          <p:cNvGraphicFramePr/>
          <p:nvPr/>
        </p:nvGraphicFramePr>
        <p:xfrm>
          <a:off x="3179091" y="4923103"/>
          <a:ext cx="17451251" cy="5493312"/>
        </p:xfrm>
        <a:graphic>
          <a:graphicData uri="http://schemas.openxmlformats.org/drawingml/2006/table">
            <a:tbl>
              <a:tblPr bandRow="1">
                <a:tableStyleId>{4C3C2611-4C71-4FC5-86AE-919BDF0F9419}</a:tableStyleId>
              </a:tblPr>
              <a:tblGrid>
                <a:gridCol w="2324066">
                  <a:extLst>
                    <a:ext uri="{9D8B030D-6E8A-4147-A177-3AD203B41FA5}">
                      <a16:colId xmlns:a16="http://schemas.microsoft.com/office/drawing/2014/main" val="20000"/>
                    </a:ext>
                  </a:extLst>
                </a:gridCol>
                <a:gridCol w="2324066">
                  <a:extLst>
                    <a:ext uri="{9D8B030D-6E8A-4147-A177-3AD203B41FA5}">
                      <a16:colId xmlns:a16="http://schemas.microsoft.com/office/drawing/2014/main" val="20001"/>
                    </a:ext>
                  </a:extLst>
                </a:gridCol>
                <a:gridCol w="2161953">
                  <a:extLst>
                    <a:ext uri="{9D8B030D-6E8A-4147-A177-3AD203B41FA5}">
                      <a16:colId xmlns:a16="http://schemas.microsoft.com/office/drawing/2014/main" val="20002"/>
                    </a:ext>
                  </a:extLst>
                </a:gridCol>
                <a:gridCol w="2161953">
                  <a:extLst>
                    <a:ext uri="{9D8B030D-6E8A-4147-A177-3AD203B41FA5}">
                      <a16:colId xmlns:a16="http://schemas.microsoft.com/office/drawing/2014/main" val="20003"/>
                    </a:ext>
                  </a:extLst>
                </a:gridCol>
                <a:gridCol w="2100998">
                  <a:extLst>
                    <a:ext uri="{9D8B030D-6E8A-4147-A177-3AD203B41FA5}">
                      <a16:colId xmlns:a16="http://schemas.microsoft.com/office/drawing/2014/main" val="20004"/>
                    </a:ext>
                  </a:extLst>
                </a:gridCol>
                <a:gridCol w="2038746">
                  <a:extLst>
                    <a:ext uri="{9D8B030D-6E8A-4147-A177-3AD203B41FA5}">
                      <a16:colId xmlns:a16="http://schemas.microsoft.com/office/drawing/2014/main" val="20005"/>
                    </a:ext>
                  </a:extLst>
                </a:gridCol>
                <a:gridCol w="2072466">
                  <a:extLst>
                    <a:ext uri="{9D8B030D-6E8A-4147-A177-3AD203B41FA5}">
                      <a16:colId xmlns:a16="http://schemas.microsoft.com/office/drawing/2014/main" val="20006"/>
                    </a:ext>
                  </a:extLst>
                </a:gridCol>
                <a:gridCol w="2267003">
                  <a:extLst>
                    <a:ext uri="{9D8B030D-6E8A-4147-A177-3AD203B41FA5}">
                      <a16:colId xmlns:a16="http://schemas.microsoft.com/office/drawing/2014/main" val="20007"/>
                    </a:ext>
                  </a:extLst>
                </a:gridCol>
              </a:tblGrid>
              <a:tr h="610368">
                <a:tc>
                  <a:txBody>
                    <a:bodyPr/>
                    <a:lstStyle/>
                    <a:p>
                      <a:pPr defTabSz="457200">
                        <a:lnSpc>
                          <a:spcPct val="107916"/>
                        </a:lnSpc>
                        <a:spcBef>
                          <a:spcPts val="800"/>
                        </a:spcBef>
                        <a:defRPr sz="2700">
                          <a:uFill>
                            <a:solidFill>
                              <a:srgbClr val="000000"/>
                            </a:solidFill>
                          </a:uFill>
                          <a:latin typeface="Times New Roman"/>
                          <a:ea typeface="Times New Roman"/>
                          <a:cs typeface="Times New Roman"/>
                          <a:sym typeface="Times New Roman"/>
                        </a:defRPr>
                      </a:pPr>
                      <a:r>
                        <a:t>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r>
                        <a:t>Currency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r>
                        <a:t>Stat Value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r>
                        <a:t>p-Value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gridSpan="3">
                  <a:txBody>
                    <a:bodyPr/>
                    <a:lstStyle/>
                    <a:p>
                      <a:pPr defTabSz="457200">
                        <a:defRPr sz="2700" b="0">
                          <a:uFill>
                            <a:solidFill>
                              <a:srgbClr val="000000"/>
                            </a:solidFill>
                          </a:uFill>
                          <a:latin typeface="Times New Roman"/>
                          <a:ea typeface="Times New Roman"/>
                          <a:cs typeface="Times New Roman"/>
                          <a:sym typeface="Times New Roman"/>
                        </a:defRPr>
                      </a:pPr>
                      <a:r>
                        <a:rPr b="1"/>
                        <a:t>Critical Values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hMerge="1">
                  <a:txBody>
                    <a:bodyPr/>
                    <a:lstStyle/>
                    <a:p>
                      <a:endParaRPr lang="en-US"/>
                    </a:p>
                  </a:txBody>
                  <a:tcPr/>
                </a:tc>
                <a:tc h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C</a:t>
                      </a:r>
                      <a:r>
                        <a:rPr b="1"/>
                        <a:t>onclusion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610368">
                <a:tc rowSpan="4">
                  <a:txBody>
                    <a:bodyPr/>
                    <a:lstStyle/>
                    <a:p>
                      <a:pPr defTabSz="457200">
                        <a:defRPr sz="2700">
                          <a:uFill>
                            <a:solidFill>
                              <a:srgbClr val="000000"/>
                            </a:solidFill>
                          </a:uFill>
                          <a:latin typeface="Times New Roman"/>
                          <a:ea typeface="Times New Roman"/>
                          <a:cs typeface="Times New Roman"/>
                          <a:sym typeface="Times New Roman"/>
                        </a:defRPr>
                      </a:pPr>
                      <a:r>
                        <a:t>ADF 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i="1">
                          <a:uFill>
                            <a:solidFill>
                              <a:srgbClr val="000000"/>
                            </a:solidFill>
                          </a:uFill>
                          <a:latin typeface="Times New Roman"/>
                          <a:ea typeface="Times New Roman"/>
                          <a:cs typeface="Times New Roman"/>
                          <a:sym typeface="Times New Roman"/>
                        </a:defRPr>
                      </a:pPr>
                      <a:r>
                        <a:t>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i="1">
                          <a:uFill>
                            <a:solidFill>
                              <a:srgbClr val="000000"/>
                            </a:solidFill>
                          </a:uFill>
                          <a:latin typeface="Times New Roman"/>
                          <a:ea typeface="Times New Roman"/>
                          <a:cs typeface="Times New Roman"/>
                          <a:sym typeface="Times New Roman"/>
                        </a:defRPr>
                      </a:pPr>
                      <a:r>
                        <a:t>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i="1">
                          <a:uFill>
                            <a:solidFill>
                              <a:srgbClr val="000000"/>
                            </a:solidFill>
                          </a:uFill>
                          <a:latin typeface="Times New Roman"/>
                          <a:ea typeface="Times New Roman"/>
                          <a:cs typeface="Times New Roman"/>
                          <a:sym typeface="Times New Roman"/>
                        </a:defRPr>
                      </a:pPr>
                      <a:r>
                        <a:t>10%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1"/>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AUD/USD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-1.983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0.294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-3.571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-2.923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-2.599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Not 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EUR/USD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-3.071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0.029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-3.548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-2.913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-2.594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3"/>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GBP/USD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-2.751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0.066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-3.548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-2.913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-2.594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Not 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4"/>
                  </a:ext>
                </a:extLst>
              </a:tr>
              <a:tr h="610368">
                <a:tc rowSpan="4">
                  <a:txBody>
                    <a:bodyPr/>
                    <a:lstStyle/>
                    <a:p>
                      <a:pPr defTabSz="457200">
                        <a:defRPr sz="2700" b="0">
                          <a:uFill>
                            <a:solidFill>
                              <a:srgbClr val="000000"/>
                            </a:solidFill>
                          </a:uFill>
                          <a:latin typeface="Times New Roman"/>
                          <a:ea typeface="Times New Roman"/>
                          <a:cs typeface="Times New Roman"/>
                          <a:sym typeface="Times New Roman"/>
                        </a:defRPr>
                      </a:pPr>
                      <a:r>
                        <a:rPr b="1"/>
                        <a:t>KPSS 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5"/>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AUD/USD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0.722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0.012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0.739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0.463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0.347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Not 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6"/>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EUR/USD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0.118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0.100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-3.548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-2.913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-2.594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7"/>
                  </a:ext>
                </a:extLst>
              </a:tr>
              <a:tr h="610368">
                <a:tc vMerge="1">
                  <a:txBody>
                    <a:bodyPr/>
                    <a:lstStyle/>
                    <a:p>
                      <a:endParaRPr lang="en-US"/>
                    </a:p>
                  </a:txBody>
                  <a:tcPr/>
                </a:tc>
                <a:tc>
                  <a:txBody>
                    <a:bodyPr/>
                    <a:lstStyle/>
                    <a:p>
                      <a:pPr defTabSz="457200">
                        <a:defRPr sz="2700" b="0">
                          <a:uFill>
                            <a:solidFill>
                              <a:srgbClr val="000000"/>
                            </a:solidFill>
                          </a:uFill>
                          <a:latin typeface="Times New Roman"/>
                          <a:ea typeface="Times New Roman"/>
                          <a:cs typeface="Times New Roman"/>
                          <a:sym typeface="Times New Roman"/>
                        </a:defRPr>
                      </a:pPr>
                      <a:r>
                        <a:t>GBP/USD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0.246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0.100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0.739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0.463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t>0.347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700" b="0">
                          <a:uFill>
                            <a:solidFill>
                              <a:srgbClr val="000000"/>
                            </a:solidFill>
                          </a:uFill>
                          <a:latin typeface="Times New Roman"/>
                          <a:ea typeface="Times New Roman"/>
                          <a:cs typeface="Times New Roman"/>
                          <a:sym typeface="Times New Roman"/>
                        </a:defRPr>
                      </a:pPr>
                      <a:r>
                        <a:rPr dirty="0"/>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8"/>
                  </a:ext>
                </a:extLst>
              </a:tr>
            </a:tbl>
          </a:graphicData>
        </a:graphic>
      </p:graphicFrame>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p:cNvGraphicFramePr/>
          <p:nvPr/>
        </p:nvGraphicFramePr>
        <p:xfrm>
          <a:off x="4252852" y="5148443"/>
          <a:ext cx="15013759" cy="5349309"/>
        </p:xfrm>
        <a:graphic>
          <a:graphicData uri="http://schemas.openxmlformats.org/drawingml/2006/table">
            <a:tbl>
              <a:tblPr bandRow="1">
                <a:tableStyleId>{4C3C2611-4C71-4FC5-86AE-919BDF0F9419}</a:tableStyleId>
              </a:tblPr>
              <a:tblGrid>
                <a:gridCol w="3104622">
                  <a:extLst>
                    <a:ext uri="{9D8B030D-6E8A-4147-A177-3AD203B41FA5}">
                      <a16:colId xmlns:a16="http://schemas.microsoft.com/office/drawing/2014/main" val="20000"/>
                    </a:ext>
                  </a:extLst>
                </a:gridCol>
                <a:gridCol w="3104622">
                  <a:extLst>
                    <a:ext uri="{9D8B030D-6E8A-4147-A177-3AD203B41FA5}">
                      <a16:colId xmlns:a16="http://schemas.microsoft.com/office/drawing/2014/main" val="20001"/>
                    </a:ext>
                  </a:extLst>
                </a:gridCol>
                <a:gridCol w="2888061">
                  <a:extLst>
                    <a:ext uri="{9D8B030D-6E8A-4147-A177-3AD203B41FA5}">
                      <a16:colId xmlns:a16="http://schemas.microsoft.com/office/drawing/2014/main" val="20002"/>
                    </a:ext>
                  </a:extLst>
                </a:gridCol>
                <a:gridCol w="2888061">
                  <a:extLst>
                    <a:ext uri="{9D8B030D-6E8A-4147-A177-3AD203B41FA5}">
                      <a16:colId xmlns:a16="http://schemas.microsoft.com/office/drawing/2014/main" val="20003"/>
                    </a:ext>
                  </a:extLst>
                </a:gridCol>
                <a:gridCol w="3028393">
                  <a:extLst>
                    <a:ext uri="{9D8B030D-6E8A-4147-A177-3AD203B41FA5}">
                      <a16:colId xmlns:a16="http://schemas.microsoft.com/office/drawing/2014/main" val="20004"/>
                    </a:ext>
                  </a:extLst>
                </a:gridCol>
              </a:tblGrid>
              <a:tr h="764187">
                <a:tc>
                  <a:txBody>
                    <a:bodyPr/>
                    <a:lstStyle/>
                    <a:p>
                      <a:pPr defTabSz="457200">
                        <a:lnSpc>
                          <a:spcPct val="107916"/>
                        </a:lnSpc>
                        <a:spcBef>
                          <a:spcPts val="800"/>
                        </a:spcBef>
                        <a:defRPr sz="3000">
                          <a:uFill>
                            <a:solidFill>
                              <a:srgbClr val="000000"/>
                            </a:solidFill>
                          </a:uFill>
                          <a:latin typeface="Times New Roman"/>
                          <a:ea typeface="Times New Roman"/>
                          <a:cs typeface="Times New Roman"/>
                          <a:sym typeface="Times New Roman"/>
                        </a:defRPr>
                      </a:pPr>
                      <a:r>
                        <a:t>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r>
                        <a:t>Currency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r>
                        <a:t>Stat Value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r>
                        <a:t>p-Value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C</a:t>
                      </a:r>
                      <a:r>
                        <a:rPr b="1"/>
                        <a:t>onclusion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764187">
                <a:tc rowSpan="3">
                  <a:txBody>
                    <a:bodyPr/>
                    <a:lstStyle/>
                    <a:p>
                      <a:pPr defTabSz="457200">
                        <a:defRPr sz="3000">
                          <a:uFill>
                            <a:solidFill>
                              <a:srgbClr val="000000"/>
                            </a:solidFill>
                          </a:uFill>
                          <a:latin typeface="Times New Roman"/>
                          <a:ea typeface="Times New Roman"/>
                          <a:cs typeface="Times New Roman"/>
                          <a:sym typeface="Times New Roman"/>
                        </a:defRPr>
                      </a:pPr>
                      <a:r>
                        <a:t>ADF 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1"/>
                  </a:ext>
                </a:extLst>
              </a:tr>
              <a:tr h="764187">
                <a:tc vMerge="1">
                  <a:txBody>
                    <a:bodyPr/>
                    <a:lstStyle/>
                    <a:p>
                      <a:endParaRPr lang="en-US"/>
                    </a:p>
                  </a:txBody>
                  <a:tcPr/>
                </a:tc>
                <a:tc>
                  <a:txBody>
                    <a:bodyPr/>
                    <a:lstStyle/>
                    <a:p>
                      <a:pPr defTabSz="457200">
                        <a:defRPr sz="3000" b="0">
                          <a:uFill>
                            <a:solidFill>
                              <a:srgbClr val="000000"/>
                            </a:solidFill>
                          </a:uFill>
                          <a:latin typeface="Times New Roman"/>
                          <a:ea typeface="Times New Roman"/>
                          <a:cs typeface="Times New Roman"/>
                          <a:sym typeface="Times New Roman"/>
                        </a:defRPr>
                      </a:pPr>
                      <a:r>
                        <a:t>AUD/USD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-6.128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0.000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r h="764187">
                <a:tc vMerge="1">
                  <a:txBody>
                    <a:bodyPr/>
                    <a:lstStyle/>
                    <a:p>
                      <a:endParaRPr lang="en-US"/>
                    </a:p>
                  </a:txBody>
                  <a:tcPr/>
                </a:tc>
                <a:tc>
                  <a:txBody>
                    <a:bodyPr/>
                    <a:lstStyle/>
                    <a:p>
                      <a:pPr defTabSz="457200">
                        <a:defRPr sz="3000" b="0">
                          <a:uFill>
                            <a:solidFill>
                              <a:srgbClr val="000000"/>
                            </a:solidFill>
                          </a:uFill>
                          <a:latin typeface="Times New Roman"/>
                          <a:ea typeface="Times New Roman"/>
                          <a:cs typeface="Times New Roman"/>
                          <a:sym typeface="Times New Roman"/>
                        </a:defRPr>
                      </a:pPr>
                      <a:r>
                        <a:t>GBP/USD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-6.440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0.000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3"/>
                  </a:ext>
                </a:extLst>
              </a:tr>
              <a:tr h="764187">
                <a:tc rowSpan="3">
                  <a:txBody>
                    <a:bodyPr/>
                    <a:lstStyle/>
                    <a:p>
                      <a:pPr defTabSz="457200">
                        <a:defRPr sz="3000" b="0">
                          <a:uFill>
                            <a:solidFill>
                              <a:srgbClr val="000000"/>
                            </a:solidFill>
                          </a:uFill>
                          <a:latin typeface="Times New Roman"/>
                          <a:ea typeface="Times New Roman"/>
                          <a:cs typeface="Times New Roman"/>
                          <a:sym typeface="Times New Roman"/>
                        </a:defRPr>
                      </a:pPr>
                      <a:r>
                        <a:rPr b="1"/>
                        <a:t>KPSS Test</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4"/>
                  </a:ext>
                </a:extLst>
              </a:tr>
              <a:tr h="764187">
                <a:tc vMerge="1">
                  <a:txBody>
                    <a:bodyPr/>
                    <a:lstStyle/>
                    <a:p>
                      <a:endParaRPr lang="en-US"/>
                    </a:p>
                  </a:txBody>
                  <a:tcPr/>
                </a:tc>
                <a:tc>
                  <a:txBody>
                    <a:bodyPr/>
                    <a:lstStyle/>
                    <a:p>
                      <a:pPr defTabSz="457200">
                        <a:defRPr sz="3000" b="0">
                          <a:uFill>
                            <a:solidFill>
                              <a:srgbClr val="000000"/>
                            </a:solidFill>
                          </a:uFill>
                          <a:latin typeface="Times New Roman"/>
                          <a:ea typeface="Times New Roman"/>
                          <a:cs typeface="Times New Roman"/>
                          <a:sym typeface="Times New Roman"/>
                        </a:defRPr>
                      </a:pPr>
                      <a:r>
                        <a:t>AUD/USD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0.135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0.100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5"/>
                  </a:ext>
                </a:extLst>
              </a:tr>
              <a:tr h="764187">
                <a:tc vMerge="1">
                  <a:txBody>
                    <a:bodyPr/>
                    <a:lstStyle/>
                    <a:p>
                      <a:endParaRPr lang="en-US"/>
                    </a:p>
                  </a:txBody>
                  <a:tcPr/>
                </a:tc>
                <a:tc>
                  <a:txBody>
                    <a:bodyPr/>
                    <a:lstStyle/>
                    <a:p>
                      <a:pPr defTabSz="457200">
                        <a:defRPr sz="3000" b="0">
                          <a:uFill>
                            <a:solidFill>
                              <a:srgbClr val="000000"/>
                            </a:solidFill>
                          </a:uFill>
                          <a:latin typeface="Times New Roman"/>
                          <a:ea typeface="Times New Roman"/>
                          <a:cs typeface="Times New Roman"/>
                          <a:sym typeface="Times New Roman"/>
                        </a:defRPr>
                      </a:pPr>
                      <a:r>
                        <a:t>GBP/USD</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0.186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0.100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3000" b="0">
                          <a:uFill>
                            <a:solidFill>
                              <a:srgbClr val="000000"/>
                            </a:solidFill>
                          </a:uFill>
                          <a:latin typeface="Times New Roman"/>
                          <a:ea typeface="Times New Roman"/>
                          <a:cs typeface="Times New Roman"/>
                          <a:sym typeface="Times New Roman"/>
                        </a:defRPr>
                      </a:pPr>
                      <a:r>
                        <a:t>Stationary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6"/>
                  </a:ext>
                </a:extLst>
              </a:tr>
            </a:tbl>
          </a:graphicData>
        </a:graphic>
      </p:graphicFrame>
      <p:sp>
        <p:nvSpPr>
          <p:cNvPr id="4" name="Stationary Testing"/>
          <p:cNvSpPr txBox="1">
            <a:spLocks/>
          </p:cNvSpPr>
          <p:nvPr/>
        </p:nvSpPr>
        <p:spPr>
          <a:xfrm>
            <a:off x="-2994024" y="2997200"/>
            <a:ext cx="21526336" cy="1578718"/>
          </a:xfrm>
          <a:prstGeom prst="rect">
            <a:avLst/>
          </a:prstGeom>
          <a:effectLst/>
        </p:spPr>
        <p:txBody>
          <a:bodyPr vert="horz" lIns="91440" tIns="45720" rIns="91440" bIns="45720" rtlCol="0" anchor="b">
            <a:normAutofit/>
          </a:bodyPr>
          <a:lstStyle>
            <a:lvl1pPr algn="ctr" defTabSz="914400" rtl="0" eaLnBrk="1" latinLnBrk="0" hangingPunct="1">
              <a:spcBef>
                <a:spcPct val="0"/>
              </a:spcBef>
              <a:buNone/>
              <a:defRPr sz="6400" kern="1200" cap="none" spc="-200">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Stationary Testing after First Differencing</a:t>
            </a:r>
            <a:endParaRPr lang="en-IN" dirty="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tationary Testing"/>
          <p:cNvSpPr txBox="1">
            <a:spLocks noGrp="1"/>
          </p:cNvSpPr>
          <p:nvPr>
            <p:ph type="title"/>
          </p:nvPr>
        </p:nvSpPr>
        <p:spPr>
          <a:xfrm>
            <a:off x="593644" y="1092198"/>
            <a:ext cx="21526336" cy="1219200"/>
          </a:xfrm>
          <a:prstGeom prst="rect">
            <a:avLst/>
          </a:prstGeom>
        </p:spPr>
        <p:txBody>
          <a:bodyPr/>
          <a:lstStyle>
            <a:lvl1pPr>
              <a:defRPr spc="-200"/>
            </a:lvl1pPr>
          </a:lstStyle>
          <a:p>
            <a:r>
              <a:rPr lang="en-US" dirty="0" smtClean="0"/>
              <a:t>ARIMA Model</a:t>
            </a:r>
            <a:endParaRPr dirty="0"/>
          </a:p>
        </p:txBody>
      </p:sp>
      <p:sp>
        <p:nvSpPr>
          <p:cNvPr id="219" name="In order to produce accurate forecasts, the dataset must be &quot;stationary.&quot; In a nutshell, stationary series do not change over time. Parameters such as mean, variance, and covariance, in particular, remain constant across time.…"/>
          <p:cNvSpPr txBox="1">
            <a:spLocks noGrp="1"/>
          </p:cNvSpPr>
          <p:nvPr>
            <p:ph type="body" sz="quarter" idx="1"/>
          </p:nvPr>
        </p:nvSpPr>
        <p:spPr>
          <a:xfrm>
            <a:off x="1727200" y="2539999"/>
            <a:ext cx="20802600" cy="9753601"/>
          </a:xfrm>
          <a:prstGeom prst="rect">
            <a:avLst/>
          </a:prstGeom>
        </p:spPr>
        <p:txBody>
          <a:bodyPr>
            <a:noAutofit/>
          </a:bodyPr>
          <a:lstStyle/>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r>
              <a:rPr lang="en-IN" sz="2600" dirty="0">
                <a:sym typeface="Times New Roman"/>
              </a:rPr>
              <a:t>ARIMA stands for “</a:t>
            </a:r>
            <a:r>
              <a:rPr lang="en-IN" sz="2600" dirty="0" err="1">
                <a:sym typeface="Times New Roman"/>
              </a:rPr>
              <a:t>AutoRegressive</a:t>
            </a:r>
            <a:r>
              <a:rPr lang="en-IN" sz="2600" dirty="0">
                <a:sym typeface="Times New Roman"/>
              </a:rPr>
              <a:t> Integrated Moving Average,” an algorithm based on the premise that a time series' previous values may be utilised alone to forecast future </a:t>
            </a:r>
            <a:r>
              <a:rPr lang="en-IN" sz="2600" dirty="0" smtClean="0">
                <a:sym typeface="Times New Roman"/>
              </a:rPr>
              <a:t>values</a:t>
            </a: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r>
              <a:rPr lang="en-IN" sz="2600" dirty="0">
                <a:sym typeface="Times New Roman"/>
              </a:rPr>
              <a:t>. Time series with trend and seasonal characteristics are non-stationary by </a:t>
            </a:r>
            <a:r>
              <a:rPr lang="en-IN" sz="2600" dirty="0" smtClean="0">
                <a:sym typeface="Times New Roman"/>
              </a:rPr>
              <a:t>definition. </a:t>
            </a:r>
            <a:r>
              <a:rPr lang="en-IN" sz="2600" dirty="0">
                <a:sym typeface="Times New Roman"/>
              </a:rPr>
              <a:t>As a result, from an application standpoint, ARMA models are insufficient to accurately characterise non-stationary time series, which are common in practise</a:t>
            </a:r>
            <a:r>
              <a:rPr lang="en-IN" sz="2600" dirty="0" smtClean="0">
                <a:sym typeface="Times New Roman"/>
              </a:rPr>
              <a:t>.</a:t>
            </a: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r>
              <a:rPr lang="en-IN" sz="2600" dirty="0">
                <a:sym typeface="Times New Roman"/>
              </a:rPr>
              <a:t>As a result, the ARIMA </a:t>
            </a:r>
            <a:r>
              <a:rPr lang="en-IN" sz="2600" dirty="0" smtClean="0">
                <a:sym typeface="Times New Roman"/>
              </a:rPr>
              <a:t>model, </a:t>
            </a:r>
            <a:r>
              <a:rPr lang="en-IN" sz="2600" dirty="0">
                <a:sym typeface="Times New Roman"/>
              </a:rPr>
              <a:t>which is an extension of an ARMA model to incorporate non-stationarity, is developed. An ARIMA model is a combination of AR(p), I(d) and MA(q) models.</a:t>
            </a:r>
            <a:r>
              <a:rPr lang="en-IN" sz="2600" i="1" dirty="0">
                <a:sym typeface="Times New Roman"/>
              </a:rPr>
              <a:t> </a:t>
            </a:r>
            <a:r>
              <a:rPr lang="en-IN" sz="2600" dirty="0">
                <a:sym typeface="Times New Roman"/>
              </a:rPr>
              <a:t>A non-stationary time series is rendered stationary in ARIMA models by limited differencing data points. The ARIMA(</a:t>
            </a:r>
            <a:r>
              <a:rPr lang="en-IN" sz="2600" dirty="0" err="1">
                <a:sym typeface="Times New Roman"/>
              </a:rPr>
              <a:t>p,d,q</a:t>
            </a:r>
            <a:r>
              <a:rPr lang="en-IN" sz="2600" dirty="0">
                <a:sym typeface="Times New Roman"/>
              </a:rPr>
              <a:t>) model is mathematically expressed using lag polynomials, as shown </a:t>
            </a:r>
            <a:r>
              <a:rPr lang="en-IN" sz="2600" dirty="0" smtClean="0">
                <a:sym typeface="Times New Roman"/>
              </a:rPr>
              <a:t>below</a:t>
            </a:r>
            <a:r>
              <a:rPr lang="en-IN" sz="2600" i="1" dirty="0" smtClean="0">
                <a:sym typeface="Times New Roman"/>
              </a:rPr>
              <a:t>.</a:t>
            </a: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lang="en-US" sz="2600" i="1" dirty="0" smtClean="0">
              <a:sym typeface="Times New Roman"/>
            </a:endParaRP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lang="en-US" sz="2600" i="1" dirty="0" smtClean="0">
              <a:sym typeface="Times New Roman"/>
            </a:endParaRP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lang="en-IN" sz="2600" i="1" dirty="0" smtClean="0">
              <a:sym typeface="Times New Roman"/>
            </a:endParaRPr>
          </a:p>
          <a:p>
            <a:pPr marL="457200" lvl="0" indent="-457200">
              <a:buFont typeface="Arial" panose="020B0604020202020204" pitchFamily="34" charset="0"/>
              <a:buChar char="•"/>
            </a:pPr>
            <a:r>
              <a:rPr lang="en-IN" sz="2600" dirty="0" smtClean="0">
                <a:latin typeface="Times New Roman" panose="02020603050405020304" pitchFamily="18" charset="0"/>
                <a:cs typeface="Times New Roman" panose="02020603050405020304" pitchFamily="18" charset="0"/>
              </a:rPr>
              <a:t>The </a:t>
            </a:r>
            <a:r>
              <a:rPr lang="en-IN" sz="2600" dirty="0">
                <a:latin typeface="Times New Roman" panose="02020603050405020304" pitchFamily="18" charset="0"/>
                <a:cs typeface="Times New Roman" panose="02020603050405020304" pitchFamily="18" charset="0"/>
              </a:rPr>
              <a:t>orders of the autoregressive, integrated, and moving average portions of the model are denoted by p, d, and q, which are all integers higher than or equal to zero.</a:t>
            </a:r>
          </a:p>
          <a:p>
            <a:pPr marL="457200" lvl="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The difference level is controlled by the integer d. In most circumstances, d=1 is sufficient. It reduces to an ARMA(</a:t>
            </a:r>
            <a:r>
              <a:rPr lang="en-IN" sz="2600" dirty="0" err="1">
                <a:latin typeface="Times New Roman" panose="02020603050405020304" pitchFamily="18" charset="0"/>
                <a:cs typeface="Times New Roman" panose="02020603050405020304" pitchFamily="18" charset="0"/>
              </a:rPr>
              <a:t>p,q</a:t>
            </a:r>
            <a:r>
              <a:rPr lang="en-IN" sz="2600" dirty="0">
                <a:latin typeface="Times New Roman" panose="02020603050405020304" pitchFamily="18" charset="0"/>
                <a:cs typeface="Times New Roman" panose="02020603050405020304" pitchFamily="18" charset="0"/>
              </a:rPr>
              <a:t>) model at d=0 i.e. the dataset is already in a stationary form. In this paper we have computed the d as shown above in the section Stationary Analysis and it came out d=1.</a:t>
            </a:r>
          </a:p>
          <a:p>
            <a:pPr marL="457200" lvl="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ARIMA(p,0,0) represents the AR(p) model, whereas ARIMA(0,0,q) represents the MA(q) model.</a:t>
            </a:r>
          </a:p>
          <a:p>
            <a:pPr marL="457200" lvl="0" indent="-457200">
              <a:buFont typeface="Arial" panose="020B0604020202020204" pitchFamily="34" charset="0"/>
              <a:buChar char="•"/>
            </a:pPr>
            <a:r>
              <a:rPr lang="en-IN" sz="2600" dirty="0">
                <a:latin typeface="Times New Roman" panose="02020603050405020304" pitchFamily="18" charset="0"/>
                <a:cs typeface="Times New Roman" panose="02020603050405020304" pitchFamily="18" charset="0"/>
              </a:rPr>
              <a:t>ARIMA(0,1,0), </a:t>
            </a:r>
            <a:r>
              <a:rPr lang="en-IN" sz="2600" dirty="0" err="1">
                <a:latin typeface="Times New Roman" panose="02020603050405020304" pitchFamily="18" charset="0"/>
                <a:cs typeface="Times New Roman" panose="02020603050405020304" pitchFamily="18" charset="0"/>
              </a:rPr>
              <a:t>y</a:t>
            </a:r>
            <a:r>
              <a:rPr lang="en-IN" sz="2600" baseline="-25000" dirty="0" err="1">
                <a:latin typeface="Times New Roman" panose="02020603050405020304" pitchFamily="18" charset="0"/>
                <a:cs typeface="Times New Roman" panose="02020603050405020304" pitchFamily="18" charset="0"/>
              </a:rPr>
              <a:t>t</a:t>
            </a:r>
            <a:r>
              <a:rPr lang="en-IN" sz="2600" dirty="0">
                <a:latin typeface="Times New Roman" panose="02020603050405020304" pitchFamily="18" charset="0"/>
                <a:cs typeface="Times New Roman" panose="02020603050405020304" pitchFamily="18" charset="0"/>
              </a:rPr>
              <a:t> = y</a:t>
            </a:r>
            <a:r>
              <a:rPr lang="en-IN" sz="2600" baseline="-25000" dirty="0">
                <a:latin typeface="Times New Roman" panose="02020603050405020304" pitchFamily="18" charset="0"/>
                <a:cs typeface="Times New Roman" panose="02020603050405020304" pitchFamily="18" charset="0"/>
              </a:rPr>
              <a:t>t-1</a:t>
            </a:r>
            <a:r>
              <a:rPr lang="en-IN" sz="2600" dirty="0">
                <a:latin typeface="Times New Roman" panose="02020603050405020304" pitchFamily="18" charset="0"/>
                <a:cs typeface="Times New Roman" panose="02020603050405020304" pitchFamily="18" charset="0"/>
              </a:rPr>
              <a:t> + </a:t>
            </a:r>
            <a:r>
              <a:rPr lang="en-IN" sz="2600" dirty="0">
                <a:latin typeface="Times New Roman" panose="02020603050405020304" pitchFamily="18" charset="0"/>
                <a:cs typeface="Times New Roman" panose="02020603050405020304" pitchFamily="18" charset="0"/>
                <a:sym typeface="Symbol" panose="05050102010706020507" pitchFamily="18" charset="2"/>
              </a:rPr>
              <a:t></a:t>
            </a:r>
            <a:r>
              <a:rPr lang="en-IN" sz="2600" baseline="-25000" dirty="0">
                <a:latin typeface="Times New Roman" panose="02020603050405020304" pitchFamily="18" charset="0"/>
                <a:cs typeface="Times New Roman" panose="02020603050405020304" pitchFamily="18" charset="0"/>
              </a:rPr>
              <a:t>t </a:t>
            </a:r>
            <a:r>
              <a:rPr lang="en-IN" sz="2600" dirty="0">
                <a:latin typeface="Times New Roman" panose="02020603050405020304" pitchFamily="18" charset="0"/>
                <a:cs typeface="Times New Roman" panose="02020603050405020304" pitchFamily="18" charset="0"/>
              </a:rPr>
              <a:t>is a unique model that is referred to as the Random Walk model [35, 36, 39]. Non-stationary data, such as economic and stock price series, are commonly employed.</a:t>
            </a: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lang="en-IN" sz="2600" i="1" dirty="0" smtClean="0">
              <a:latin typeface="Times New Roman" panose="02020603050405020304" pitchFamily="18" charset="0"/>
              <a:cs typeface="Times New Roman" panose="02020603050405020304" pitchFamily="18" charset="0"/>
              <a:sym typeface="Times New Roman"/>
            </a:endParaRP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lang="en-IN" sz="2600" dirty="0">
              <a:sym typeface="Times New Roman"/>
            </a:endParaRPr>
          </a:p>
          <a:p>
            <a:pPr marL="457200" indent="-457200" algn="just" defTabSz="429768">
              <a:lnSpc>
                <a:spcPct val="107916"/>
              </a:lnSpc>
              <a:spcBef>
                <a:spcPts val="700"/>
              </a:spcBef>
              <a:buFont typeface="Arial" panose="020B0604020202020204" pitchFamily="34" charset="0"/>
              <a:buChar char="•"/>
              <a:defRPr sz="2700">
                <a:uFill>
                  <a:solidFill>
                    <a:srgbClr val="000000"/>
                  </a:solidFill>
                </a:uFill>
                <a:latin typeface="Times New Roman"/>
                <a:ea typeface="Times New Roman"/>
                <a:cs typeface="Times New Roman"/>
                <a:sym typeface="Times New Roman"/>
              </a:defRPr>
            </a:pPr>
            <a:endParaRPr sz="2600" dirty="0"/>
          </a:p>
        </p:txBody>
      </p:sp>
      <p:pic>
        <p:nvPicPr>
          <p:cNvPr id="5" name="Picture 4"/>
          <p:cNvPicPr/>
          <p:nvPr/>
        </p:nvPicPr>
        <p:blipFill>
          <a:blip r:embed="rId2"/>
          <a:stretch>
            <a:fillRect/>
          </a:stretch>
        </p:blipFill>
        <p:spPr>
          <a:xfrm>
            <a:off x="7978612" y="6345236"/>
            <a:ext cx="6756400" cy="171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5015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32" descr="Picture 32"/>
          <p:cNvPicPr>
            <a:picLocks noChangeAspect="1"/>
          </p:cNvPicPr>
          <p:nvPr/>
        </p:nvPicPr>
        <p:blipFill>
          <a:blip r:embed="rId2">
            <a:extLst/>
          </a:blip>
          <a:stretch>
            <a:fillRect/>
          </a:stretch>
        </p:blipFill>
        <p:spPr>
          <a:xfrm>
            <a:off x="16363148" y="2223426"/>
            <a:ext cx="5756697" cy="6692159"/>
          </a:xfrm>
          <a:prstGeom prst="rect">
            <a:avLst/>
          </a:prstGeom>
          <a:ln w="12700">
            <a:miter lim="400000"/>
          </a:ln>
        </p:spPr>
      </p:pic>
      <p:pic>
        <p:nvPicPr>
          <p:cNvPr id="217" name="Picture 31" descr="Picture 31"/>
          <p:cNvPicPr>
            <a:picLocks noChangeAspect="1"/>
          </p:cNvPicPr>
          <p:nvPr/>
        </p:nvPicPr>
        <p:blipFill>
          <a:blip r:embed="rId3">
            <a:extLst/>
          </a:blip>
          <a:stretch>
            <a:fillRect/>
          </a:stretch>
        </p:blipFill>
        <p:spPr>
          <a:xfrm>
            <a:off x="9607210" y="2373422"/>
            <a:ext cx="5746271" cy="6692159"/>
          </a:xfrm>
          <a:prstGeom prst="rect">
            <a:avLst/>
          </a:prstGeom>
          <a:ln w="12700">
            <a:miter lim="400000"/>
          </a:ln>
        </p:spPr>
      </p:pic>
      <p:pic>
        <p:nvPicPr>
          <p:cNvPr id="218" name="Picture 30" descr="Picture 30"/>
          <p:cNvPicPr>
            <a:picLocks noChangeAspect="1"/>
          </p:cNvPicPr>
          <p:nvPr/>
        </p:nvPicPr>
        <p:blipFill>
          <a:blip r:embed="rId4">
            <a:extLst/>
          </a:blip>
          <a:stretch>
            <a:fillRect/>
          </a:stretch>
        </p:blipFill>
        <p:spPr>
          <a:xfrm>
            <a:off x="1955922" y="2373421"/>
            <a:ext cx="5746271" cy="6392168"/>
          </a:xfrm>
          <a:prstGeom prst="rect">
            <a:avLst/>
          </a:prstGeom>
          <a:ln w="12700">
            <a:miter lim="400000"/>
          </a:ln>
        </p:spPr>
      </p:pic>
      <p:graphicFrame>
        <p:nvGraphicFramePr>
          <p:cNvPr id="219" name="Table"/>
          <p:cNvGraphicFramePr/>
          <p:nvPr/>
        </p:nvGraphicFramePr>
        <p:xfrm>
          <a:off x="5920244" y="9581279"/>
          <a:ext cx="12543512" cy="2217654"/>
        </p:xfrm>
        <a:graphic>
          <a:graphicData uri="http://schemas.openxmlformats.org/drawingml/2006/table">
            <a:tbl>
              <a:tblPr bandRow="1">
                <a:tableStyleId>{4C3C2611-4C71-4FC5-86AE-919BDF0F9419}</a:tableStyleId>
              </a:tblPr>
              <a:tblGrid>
                <a:gridCol w="3135878">
                  <a:extLst>
                    <a:ext uri="{9D8B030D-6E8A-4147-A177-3AD203B41FA5}">
                      <a16:colId xmlns:a16="http://schemas.microsoft.com/office/drawing/2014/main" val="20000"/>
                    </a:ext>
                  </a:extLst>
                </a:gridCol>
                <a:gridCol w="3135878">
                  <a:extLst>
                    <a:ext uri="{9D8B030D-6E8A-4147-A177-3AD203B41FA5}">
                      <a16:colId xmlns:a16="http://schemas.microsoft.com/office/drawing/2014/main" val="20001"/>
                    </a:ext>
                  </a:extLst>
                </a:gridCol>
                <a:gridCol w="3135878">
                  <a:extLst>
                    <a:ext uri="{9D8B030D-6E8A-4147-A177-3AD203B41FA5}">
                      <a16:colId xmlns:a16="http://schemas.microsoft.com/office/drawing/2014/main" val="20002"/>
                    </a:ext>
                  </a:extLst>
                </a:gridCol>
                <a:gridCol w="3135878">
                  <a:extLst>
                    <a:ext uri="{9D8B030D-6E8A-4147-A177-3AD203B41FA5}">
                      <a16:colId xmlns:a16="http://schemas.microsoft.com/office/drawing/2014/main" val="20003"/>
                    </a:ext>
                  </a:extLst>
                </a:gridCol>
              </a:tblGrid>
              <a:tr h="739218">
                <a:tc>
                  <a:txBody>
                    <a:bodyPr/>
                    <a:lstStyle/>
                    <a:p>
                      <a:pPr algn="just" defTabSz="457200">
                        <a:lnSpc>
                          <a:spcPct val="107916"/>
                        </a:lnSpc>
                        <a:spcBef>
                          <a:spcPts val="800"/>
                        </a:spcBef>
                        <a:defRPr sz="2600">
                          <a:uFill>
                            <a:solidFill>
                              <a:srgbClr val="000000"/>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a:uFill>
                            <a:solidFill>
                              <a:srgbClr val="000000"/>
                            </a:solidFill>
                          </a:uFill>
                          <a:latin typeface="Times New Roman"/>
                          <a:ea typeface="Times New Roman"/>
                          <a:cs typeface="Times New Roman"/>
                          <a:sym typeface="Times New Roman"/>
                        </a:defRPr>
                      </a:pPr>
                      <a:r>
                        <a:t>Australia</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a:uFill>
                            <a:solidFill>
                              <a:srgbClr val="000000"/>
                            </a:solidFill>
                          </a:uFill>
                          <a:latin typeface="Times New Roman"/>
                          <a:ea typeface="Times New Roman"/>
                          <a:cs typeface="Times New Roman"/>
                          <a:sym typeface="Times New Roman"/>
                        </a:defRPr>
                      </a:pPr>
                      <a:r>
                        <a:t>European Union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a:uFill>
                            <a:solidFill>
                              <a:srgbClr val="000000"/>
                            </a:solidFill>
                          </a:uFill>
                          <a:latin typeface="Times New Roman"/>
                          <a:ea typeface="Times New Roman"/>
                          <a:cs typeface="Times New Roman"/>
                          <a:sym typeface="Times New Roman"/>
                        </a:defRPr>
                      </a:pPr>
                      <a:r>
                        <a:t>United Kingdom</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739218">
                <a:tc>
                  <a:txBody>
                    <a:bodyPr/>
                    <a:lstStyle/>
                    <a:p>
                      <a:pPr defTabSz="457200">
                        <a:defRPr sz="2600">
                          <a:uFill>
                            <a:solidFill>
                              <a:srgbClr val="000000"/>
                            </a:solidFill>
                          </a:uFill>
                          <a:latin typeface="Times New Roman"/>
                          <a:ea typeface="Times New Roman"/>
                          <a:cs typeface="Times New Roman"/>
                          <a:sym typeface="Times New Roman"/>
                        </a:defRPr>
                      </a:pPr>
                      <a:r>
                        <a:t>AR(p)</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1"/>
                  </a:ext>
                </a:extLst>
              </a:tr>
              <a:tr h="739218">
                <a:tc>
                  <a:txBody>
                    <a:bodyPr/>
                    <a:lstStyle/>
                    <a:p>
                      <a:pPr defTabSz="457200">
                        <a:defRPr sz="2600">
                          <a:uFill>
                            <a:solidFill>
                              <a:srgbClr val="000000"/>
                            </a:solidFill>
                          </a:uFill>
                          <a:latin typeface="Times New Roman"/>
                          <a:ea typeface="Times New Roman"/>
                          <a:cs typeface="Times New Roman"/>
                          <a:sym typeface="Times New Roman"/>
                        </a:defRPr>
                      </a:pPr>
                      <a:r>
                        <a:t>MA(q)</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3</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defRPr sz="2600" b="0">
                          <a:uFill>
                            <a:solidFill>
                              <a:srgbClr val="000000"/>
                            </a:solidFill>
                          </a:uFill>
                          <a:latin typeface="Times New Roman"/>
                          <a:ea typeface="Times New Roman"/>
                          <a:cs typeface="Times New Roman"/>
                          <a:sym typeface="Times New Roman"/>
                        </a:defRPr>
                      </a:pPr>
                      <a:r>
                        <a:t>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220" name="Title 1"/>
          <p:cNvSpPr txBox="1">
            <a:spLocks noGrp="1"/>
          </p:cNvSpPr>
          <p:nvPr>
            <p:ph type="title" idx="4294967295"/>
          </p:nvPr>
        </p:nvSpPr>
        <p:spPr>
          <a:xfrm>
            <a:off x="3225800" y="875899"/>
            <a:ext cx="21971000" cy="1363663"/>
          </a:xfrm>
          <a:prstGeom prst="rect">
            <a:avLst/>
          </a:prstGeom>
        </p:spPr>
        <p:txBody>
          <a:bodyPr/>
          <a:lstStyle/>
          <a:p>
            <a:pPr lvl="1" indent="228600" defTabSz="457200">
              <a:lnSpc>
                <a:spcPct val="100000"/>
              </a:lnSpc>
              <a:defRPr sz="3800" b="0" spc="0">
                <a:uFill>
                  <a:solidFill>
                    <a:srgbClr val="000000"/>
                  </a:solidFill>
                </a:uFill>
                <a:latin typeface="Calibri"/>
                <a:ea typeface="Calibri"/>
                <a:cs typeface="Calibri"/>
                <a:sym typeface="Calibri"/>
              </a:defRPr>
            </a:pPr>
            <a:r>
              <a:rPr b="1" i="1" u="sng" dirty="0">
                <a:latin typeface="Times New Roman"/>
                <a:ea typeface="Times New Roman"/>
                <a:cs typeface="Times New Roman"/>
                <a:sym typeface="Times New Roman"/>
              </a:rPr>
              <a:t>Autocorrelation Function (ACF) and Partial Autocorrelation Function (PACF):</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EVALUATION:"/>
          <p:cNvSpPr txBox="1"/>
          <p:nvPr/>
        </p:nvSpPr>
        <p:spPr>
          <a:xfrm>
            <a:off x="1618292" y="1283487"/>
            <a:ext cx="3272955" cy="1148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3600" b="1" u="sng">
                <a:solidFill>
                  <a:srgbClr val="000000"/>
                </a:solidFill>
                <a:uFill>
                  <a:solidFill>
                    <a:srgbClr val="000000"/>
                  </a:solidFill>
                </a:uFill>
                <a:latin typeface="Times New Roman"/>
                <a:ea typeface="Times New Roman"/>
                <a:cs typeface="Times New Roman"/>
                <a:sym typeface="Times New Roman"/>
              </a:defRPr>
            </a:lvl1pPr>
          </a:lstStyle>
          <a:p>
            <a:pPr>
              <a:defRPr u="none"/>
            </a:pPr>
            <a:r>
              <a:rPr u="sng"/>
              <a:t>EVALUATION:</a:t>
            </a:r>
          </a:p>
        </p:txBody>
      </p:sp>
      <p:graphicFrame>
        <p:nvGraphicFramePr>
          <p:cNvPr id="223" name="Table"/>
          <p:cNvGraphicFramePr/>
          <p:nvPr>
            <p:extLst>
              <p:ext uri="{D42A27DB-BD31-4B8C-83A1-F6EECF244321}">
                <p14:modId xmlns:p14="http://schemas.microsoft.com/office/powerpoint/2010/main" val="3788566986"/>
              </p:ext>
            </p:extLst>
          </p:nvPr>
        </p:nvGraphicFramePr>
        <p:xfrm>
          <a:off x="2604289" y="6501536"/>
          <a:ext cx="18616620" cy="5157026"/>
        </p:xfrm>
        <a:graphic>
          <a:graphicData uri="http://schemas.openxmlformats.org/drawingml/2006/table">
            <a:tbl>
              <a:tblPr bandRow="1">
                <a:tableStyleId>{5940675A-B579-460E-94D1-54222C63F5DA}</a:tableStyleId>
              </a:tblPr>
              <a:tblGrid>
                <a:gridCol w="8051547">
                  <a:extLst>
                    <a:ext uri="{9D8B030D-6E8A-4147-A177-3AD203B41FA5}">
                      <a16:colId xmlns:a16="http://schemas.microsoft.com/office/drawing/2014/main" val="20000"/>
                    </a:ext>
                  </a:extLst>
                </a:gridCol>
                <a:gridCol w="3217177">
                  <a:extLst>
                    <a:ext uri="{9D8B030D-6E8A-4147-A177-3AD203B41FA5}">
                      <a16:colId xmlns:a16="http://schemas.microsoft.com/office/drawing/2014/main" val="20001"/>
                    </a:ext>
                  </a:extLst>
                </a:gridCol>
                <a:gridCol w="3673088">
                  <a:extLst>
                    <a:ext uri="{9D8B030D-6E8A-4147-A177-3AD203B41FA5}">
                      <a16:colId xmlns:a16="http://schemas.microsoft.com/office/drawing/2014/main" val="20002"/>
                    </a:ext>
                  </a:extLst>
                </a:gridCol>
                <a:gridCol w="3674808">
                  <a:extLst>
                    <a:ext uri="{9D8B030D-6E8A-4147-A177-3AD203B41FA5}">
                      <a16:colId xmlns:a16="http://schemas.microsoft.com/office/drawing/2014/main" val="20003"/>
                    </a:ext>
                  </a:extLst>
                </a:gridCol>
              </a:tblGrid>
              <a:tr h="466593">
                <a:tc gridSpan="4">
                  <a:txBody>
                    <a:bodyPr/>
                    <a:lstStyle/>
                    <a:p>
                      <a:pPr algn="ctr" defTabSz="457200">
                        <a:lnSpc>
                          <a:spcPct val="107916"/>
                        </a:lnSpc>
                        <a:spcBef>
                          <a:spcPts val="800"/>
                        </a:spcBef>
                        <a:defRPr sz="2400">
                          <a:uFill>
                            <a:solidFill>
                              <a:srgbClr val="000000"/>
                            </a:solidFill>
                          </a:uFill>
                          <a:sym typeface="Calibri"/>
                        </a:defRPr>
                      </a:pPr>
                      <a:r>
                        <a:rPr b="1" dirty="0"/>
                        <a:t>ARIMA MODEL RESULT</a:t>
                      </a:r>
                    </a:p>
                  </a:txBody>
                  <a:tcPr marL="50800" marR="50800" marT="50800" marB="50800" horzOverflow="overflow"/>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6593">
                <a:tc>
                  <a:txBody>
                    <a:bodyPr/>
                    <a:lstStyle/>
                    <a:p>
                      <a:pPr defTabSz="457200">
                        <a:defRPr sz="2400">
                          <a:uFill>
                            <a:solidFill>
                              <a:srgbClr val="000000"/>
                            </a:solidFill>
                          </a:uFill>
                          <a:sym typeface="Calibri"/>
                        </a:defRPr>
                      </a:pPr>
                      <a:r>
                        <a:rPr b="1" dirty="0"/>
                        <a:t>Currency</a:t>
                      </a:r>
                    </a:p>
                  </a:txBody>
                  <a:tcPr marL="50800" marR="50800" marT="50800" marB="50800" horzOverflow="overflow"/>
                </a:tc>
                <a:tc>
                  <a:txBody>
                    <a:bodyPr/>
                    <a:lstStyle/>
                    <a:p>
                      <a:pPr defTabSz="457200">
                        <a:defRPr sz="2400">
                          <a:uFill>
                            <a:solidFill>
                              <a:srgbClr val="000000"/>
                            </a:solidFill>
                          </a:uFill>
                          <a:sym typeface="Calibri"/>
                        </a:defRPr>
                      </a:pPr>
                      <a:r>
                        <a:t>(p, d, q)</a:t>
                      </a:r>
                    </a:p>
                  </a:txBody>
                  <a:tcPr marL="50800" marR="50800" marT="50800" marB="50800" horzOverflow="overflow"/>
                </a:tc>
                <a:tc>
                  <a:txBody>
                    <a:bodyPr/>
                    <a:lstStyle/>
                    <a:p>
                      <a:pPr defTabSz="457200">
                        <a:defRPr sz="2400">
                          <a:uFill>
                            <a:solidFill>
                              <a:srgbClr val="000000"/>
                            </a:solidFill>
                          </a:uFill>
                          <a:sym typeface="Calibri"/>
                        </a:defRPr>
                      </a:pPr>
                      <a:r>
                        <a:t>AIC</a:t>
                      </a:r>
                    </a:p>
                  </a:txBody>
                  <a:tcPr marL="50800" marR="50800" marT="50800" marB="50800" horzOverflow="overflow"/>
                </a:tc>
                <a:tc>
                  <a:txBody>
                    <a:bodyPr/>
                    <a:lstStyle/>
                    <a:p>
                      <a:pPr defTabSz="457200">
                        <a:defRPr sz="2400">
                          <a:uFill>
                            <a:solidFill>
                              <a:srgbClr val="000000"/>
                            </a:solidFill>
                          </a:uFill>
                          <a:sym typeface="Calibri"/>
                        </a:defRPr>
                      </a:pPr>
                      <a:r>
                        <a:rPr dirty="0"/>
                        <a:t>BIC</a:t>
                      </a:r>
                    </a:p>
                  </a:txBody>
                  <a:tcPr marL="50800" marR="50800" marT="50800" marB="50800" horzOverflow="overflow"/>
                </a:tc>
                <a:extLst>
                  <a:ext uri="{0D108BD9-81ED-4DB2-BD59-A6C34878D82A}">
                    <a16:rowId xmlns:a16="http://schemas.microsoft.com/office/drawing/2014/main" val="10001"/>
                  </a:ext>
                </a:extLst>
              </a:tr>
              <a:tr h="466593">
                <a:tc rowSpan="3">
                  <a:txBody>
                    <a:bodyPr/>
                    <a:lstStyle/>
                    <a:p>
                      <a:pPr defTabSz="457200">
                        <a:defRPr sz="2400" b="0">
                          <a:uFill>
                            <a:solidFill>
                              <a:srgbClr val="000000"/>
                            </a:solidFill>
                          </a:uFill>
                          <a:sym typeface="Calibri"/>
                        </a:defRPr>
                      </a:pPr>
                      <a:r>
                        <a:rPr b="1" dirty="0"/>
                        <a:t>Australia</a:t>
                      </a:r>
                    </a:p>
                  </a:txBody>
                  <a:tcPr marL="50800" marR="50800" marT="50800" marB="50800" horzOverflow="overflow"/>
                </a:tc>
                <a:tc>
                  <a:txBody>
                    <a:bodyPr/>
                    <a:lstStyle/>
                    <a:p>
                      <a:pPr defTabSz="457200">
                        <a:defRPr sz="2400" b="0">
                          <a:uFill>
                            <a:solidFill>
                              <a:srgbClr val="000000"/>
                            </a:solidFill>
                          </a:uFill>
                          <a:sym typeface="Calibri"/>
                        </a:defRPr>
                      </a:pPr>
                      <a:r>
                        <a:t>(2, 1, 3)</a:t>
                      </a:r>
                    </a:p>
                  </a:txBody>
                  <a:tcPr marL="50800" marR="50800" marT="50800" marB="50800" horzOverflow="overflow"/>
                </a:tc>
                <a:tc>
                  <a:txBody>
                    <a:bodyPr/>
                    <a:lstStyle/>
                    <a:p>
                      <a:pPr defTabSz="457200">
                        <a:defRPr sz="2400" b="0">
                          <a:uFill>
                            <a:solidFill>
                              <a:srgbClr val="000000"/>
                            </a:solidFill>
                          </a:uFill>
                          <a:sym typeface="Calibri"/>
                        </a:defRPr>
                      </a:pPr>
                      <a:r>
                        <a:t>-284.264</a:t>
                      </a:r>
                    </a:p>
                  </a:txBody>
                  <a:tcPr marL="50800" marR="50800" marT="50800" marB="50800" horzOverflow="overflow"/>
                </a:tc>
                <a:tc>
                  <a:txBody>
                    <a:bodyPr/>
                    <a:lstStyle/>
                    <a:p>
                      <a:pPr defTabSz="457200">
                        <a:defRPr sz="2400" b="0">
                          <a:uFill>
                            <a:solidFill>
                              <a:srgbClr val="000000"/>
                            </a:solidFill>
                          </a:uFill>
                          <a:sym typeface="Calibri"/>
                        </a:defRPr>
                      </a:pPr>
                      <a:r>
                        <a:rPr dirty="0"/>
                        <a:t>-269.722</a:t>
                      </a:r>
                    </a:p>
                  </a:txBody>
                  <a:tcPr marL="50800" marR="50800" marT="50800" marB="50800" horzOverflow="overflow"/>
                </a:tc>
                <a:extLst>
                  <a:ext uri="{0D108BD9-81ED-4DB2-BD59-A6C34878D82A}">
                    <a16:rowId xmlns:a16="http://schemas.microsoft.com/office/drawing/2014/main" val="10002"/>
                  </a:ext>
                </a:extLst>
              </a:tr>
              <a:tr h="466593">
                <a:tc vMerge="1">
                  <a:txBody>
                    <a:bodyPr/>
                    <a:lstStyle/>
                    <a:p>
                      <a:endParaRPr lang="en-US"/>
                    </a:p>
                  </a:txBody>
                  <a:tcPr/>
                </a:tc>
                <a:tc>
                  <a:txBody>
                    <a:bodyPr/>
                    <a:lstStyle/>
                    <a:p>
                      <a:pPr defTabSz="457200">
                        <a:defRPr sz="2400" b="0">
                          <a:uFill>
                            <a:solidFill>
                              <a:srgbClr val="000000"/>
                            </a:solidFill>
                          </a:uFill>
                          <a:sym typeface="Calibri"/>
                        </a:defRPr>
                      </a:pPr>
                      <a:r>
                        <a:t>(1, 1, 1)</a:t>
                      </a:r>
                    </a:p>
                  </a:txBody>
                  <a:tcPr marL="50800" marR="50800" marT="50800" marB="50800" horzOverflow="overflow"/>
                </a:tc>
                <a:tc>
                  <a:txBody>
                    <a:bodyPr/>
                    <a:lstStyle/>
                    <a:p>
                      <a:pPr defTabSz="457200">
                        <a:defRPr sz="2400" b="0">
                          <a:uFill>
                            <a:solidFill>
                              <a:srgbClr val="000000"/>
                            </a:solidFill>
                          </a:uFill>
                          <a:sym typeface="Calibri"/>
                        </a:defRPr>
                      </a:pPr>
                      <a:r>
                        <a:t>-280.308</a:t>
                      </a:r>
                    </a:p>
                  </a:txBody>
                  <a:tcPr marL="50800" marR="50800" marT="50800" marB="50800" horzOverflow="overflow"/>
                </a:tc>
                <a:tc>
                  <a:txBody>
                    <a:bodyPr/>
                    <a:lstStyle/>
                    <a:p>
                      <a:pPr defTabSz="457200">
                        <a:defRPr sz="2400" b="0">
                          <a:uFill>
                            <a:solidFill>
                              <a:srgbClr val="000000"/>
                            </a:solidFill>
                          </a:uFill>
                          <a:sym typeface="Calibri"/>
                        </a:defRPr>
                      </a:pPr>
                      <a:r>
                        <a:t>-271.998</a:t>
                      </a:r>
                    </a:p>
                  </a:txBody>
                  <a:tcPr marL="50800" marR="50800" marT="50800" marB="50800" horzOverflow="overflow"/>
                </a:tc>
                <a:extLst>
                  <a:ext uri="{0D108BD9-81ED-4DB2-BD59-A6C34878D82A}">
                    <a16:rowId xmlns:a16="http://schemas.microsoft.com/office/drawing/2014/main" val="10003"/>
                  </a:ext>
                </a:extLst>
              </a:tr>
              <a:tr h="466593">
                <a:tc vMerge="1">
                  <a:txBody>
                    <a:bodyPr/>
                    <a:lstStyle/>
                    <a:p>
                      <a:endParaRPr lang="en-US"/>
                    </a:p>
                  </a:txBody>
                  <a:tcPr/>
                </a:tc>
                <a:tc>
                  <a:txBody>
                    <a:bodyPr/>
                    <a:lstStyle/>
                    <a:p>
                      <a:pPr defTabSz="457200">
                        <a:defRPr sz="2400">
                          <a:uFill>
                            <a:solidFill>
                              <a:srgbClr val="000000"/>
                            </a:solidFill>
                          </a:uFill>
                          <a:sym typeface="Calibri"/>
                        </a:defRPr>
                      </a:pPr>
                      <a:r>
                        <a:t>(0, 1, 1)</a:t>
                      </a:r>
                    </a:p>
                  </a:txBody>
                  <a:tcPr marL="50800" marR="50800" marT="50800" marB="50800" horzOverflow="overflow"/>
                </a:tc>
                <a:tc>
                  <a:txBody>
                    <a:bodyPr/>
                    <a:lstStyle/>
                    <a:p>
                      <a:pPr defTabSz="457200">
                        <a:defRPr sz="2400">
                          <a:uFill>
                            <a:solidFill>
                              <a:srgbClr val="000000"/>
                            </a:solidFill>
                          </a:uFill>
                          <a:sym typeface="Calibri"/>
                        </a:defRPr>
                      </a:pPr>
                      <a:r>
                        <a:t>-282.531</a:t>
                      </a:r>
                    </a:p>
                  </a:txBody>
                  <a:tcPr marL="50800" marR="50800" marT="50800" marB="50800" horzOverflow="overflow"/>
                </a:tc>
                <a:tc>
                  <a:txBody>
                    <a:bodyPr/>
                    <a:lstStyle/>
                    <a:p>
                      <a:pPr defTabSz="457200">
                        <a:defRPr sz="2400">
                          <a:uFill>
                            <a:solidFill>
                              <a:srgbClr val="000000"/>
                            </a:solidFill>
                          </a:uFill>
                          <a:sym typeface="Calibri"/>
                        </a:defRPr>
                      </a:pPr>
                      <a:r>
                        <a:rPr dirty="0"/>
                        <a:t>-276.298</a:t>
                      </a:r>
                    </a:p>
                  </a:txBody>
                  <a:tcPr marL="50800" marR="50800" marT="50800" marB="50800" horzOverflow="overflow"/>
                </a:tc>
                <a:extLst>
                  <a:ext uri="{0D108BD9-81ED-4DB2-BD59-A6C34878D82A}">
                    <a16:rowId xmlns:a16="http://schemas.microsoft.com/office/drawing/2014/main" val="10004"/>
                  </a:ext>
                </a:extLst>
              </a:tr>
              <a:tr h="466593">
                <a:tc rowSpan="3">
                  <a:txBody>
                    <a:bodyPr/>
                    <a:lstStyle/>
                    <a:p>
                      <a:pPr defTabSz="457200">
                        <a:defRPr sz="2400" b="0">
                          <a:uFill>
                            <a:solidFill>
                              <a:srgbClr val="000000"/>
                            </a:solidFill>
                          </a:uFill>
                          <a:sym typeface="Calibri"/>
                        </a:defRPr>
                      </a:pPr>
                      <a:r>
                        <a:rPr b="1" dirty="0"/>
                        <a:t>European Union</a:t>
                      </a:r>
                    </a:p>
                  </a:txBody>
                  <a:tcPr marL="50800" marR="50800" marT="50800" marB="50800" horzOverflow="overflow"/>
                </a:tc>
                <a:tc>
                  <a:txBody>
                    <a:bodyPr/>
                    <a:lstStyle/>
                    <a:p>
                      <a:pPr defTabSz="457200">
                        <a:defRPr sz="2400" b="0">
                          <a:uFill>
                            <a:solidFill>
                              <a:srgbClr val="000000"/>
                            </a:solidFill>
                          </a:uFill>
                          <a:sym typeface="Calibri"/>
                        </a:defRPr>
                      </a:pPr>
                      <a:r>
                        <a:t>(2, 0, 3)</a:t>
                      </a:r>
                    </a:p>
                  </a:txBody>
                  <a:tcPr marL="50800" marR="50800" marT="50800" marB="50800" horzOverflow="overflow"/>
                </a:tc>
                <a:tc>
                  <a:txBody>
                    <a:bodyPr/>
                    <a:lstStyle/>
                    <a:p>
                      <a:pPr defTabSz="457200">
                        <a:defRPr sz="2400" b="0">
                          <a:uFill>
                            <a:solidFill>
                              <a:srgbClr val="000000"/>
                            </a:solidFill>
                          </a:uFill>
                          <a:sym typeface="Calibri"/>
                        </a:defRPr>
                      </a:pPr>
                      <a:r>
                        <a:rPr dirty="0"/>
                        <a:t>-184.776</a:t>
                      </a:r>
                    </a:p>
                  </a:txBody>
                  <a:tcPr marL="50800" marR="50800" marT="50800" marB="50800" horzOverflow="overflow"/>
                </a:tc>
                <a:tc>
                  <a:txBody>
                    <a:bodyPr/>
                    <a:lstStyle/>
                    <a:p>
                      <a:pPr defTabSz="457200">
                        <a:defRPr sz="2400" b="0">
                          <a:uFill>
                            <a:solidFill>
                              <a:srgbClr val="000000"/>
                            </a:solidFill>
                          </a:uFill>
                          <a:sym typeface="Calibri"/>
                        </a:defRPr>
                      </a:pPr>
                      <a:r>
                        <a:rPr dirty="0"/>
                        <a:t>-170.115</a:t>
                      </a:r>
                    </a:p>
                  </a:txBody>
                  <a:tcPr marL="50800" marR="50800" marT="50800" marB="50800" horzOverflow="overflow"/>
                </a:tc>
                <a:extLst>
                  <a:ext uri="{0D108BD9-81ED-4DB2-BD59-A6C34878D82A}">
                    <a16:rowId xmlns:a16="http://schemas.microsoft.com/office/drawing/2014/main" val="10005"/>
                  </a:ext>
                </a:extLst>
              </a:tr>
              <a:tr h="466593">
                <a:tc vMerge="1">
                  <a:txBody>
                    <a:bodyPr/>
                    <a:lstStyle/>
                    <a:p>
                      <a:endParaRPr lang="en-US"/>
                    </a:p>
                  </a:txBody>
                  <a:tcPr/>
                </a:tc>
                <a:tc>
                  <a:txBody>
                    <a:bodyPr/>
                    <a:lstStyle/>
                    <a:p>
                      <a:pPr defTabSz="457200">
                        <a:defRPr sz="2400" b="0">
                          <a:uFill>
                            <a:solidFill>
                              <a:srgbClr val="000000"/>
                            </a:solidFill>
                          </a:uFill>
                          <a:sym typeface="Calibri"/>
                        </a:defRPr>
                      </a:pPr>
                      <a:r>
                        <a:t>(2, 0, 2)</a:t>
                      </a:r>
                    </a:p>
                  </a:txBody>
                  <a:tcPr marL="50800" marR="50800" marT="50800" marB="50800" horzOverflow="overflow"/>
                </a:tc>
                <a:tc>
                  <a:txBody>
                    <a:bodyPr/>
                    <a:lstStyle/>
                    <a:p>
                      <a:pPr defTabSz="457200">
                        <a:defRPr sz="2400" b="0">
                          <a:uFill>
                            <a:solidFill>
                              <a:srgbClr val="000000"/>
                            </a:solidFill>
                          </a:uFill>
                          <a:sym typeface="Calibri"/>
                        </a:defRPr>
                      </a:pPr>
                      <a:r>
                        <a:t>-179.037</a:t>
                      </a:r>
                    </a:p>
                  </a:txBody>
                  <a:tcPr marL="50800" marR="50800" marT="50800" marB="50800" horzOverflow="overflow"/>
                </a:tc>
                <a:tc>
                  <a:txBody>
                    <a:bodyPr/>
                    <a:lstStyle/>
                    <a:p>
                      <a:pPr defTabSz="457200">
                        <a:defRPr sz="2400" b="0">
                          <a:uFill>
                            <a:solidFill>
                              <a:srgbClr val="000000"/>
                            </a:solidFill>
                          </a:uFill>
                          <a:sym typeface="Calibri"/>
                        </a:defRPr>
                      </a:pPr>
                      <a:r>
                        <a:rPr dirty="0"/>
                        <a:t>-166.471</a:t>
                      </a:r>
                    </a:p>
                  </a:txBody>
                  <a:tcPr marL="50800" marR="50800" marT="50800" marB="50800" horzOverflow="overflow"/>
                </a:tc>
                <a:extLst>
                  <a:ext uri="{0D108BD9-81ED-4DB2-BD59-A6C34878D82A}">
                    <a16:rowId xmlns:a16="http://schemas.microsoft.com/office/drawing/2014/main" val="10006"/>
                  </a:ext>
                </a:extLst>
              </a:tr>
              <a:tr h="466593">
                <a:tc vMerge="1">
                  <a:txBody>
                    <a:bodyPr/>
                    <a:lstStyle/>
                    <a:p>
                      <a:endParaRPr lang="en-US"/>
                    </a:p>
                  </a:txBody>
                  <a:tcPr/>
                </a:tc>
                <a:tc>
                  <a:txBody>
                    <a:bodyPr/>
                    <a:lstStyle/>
                    <a:p>
                      <a:pPr defTabSz="457200">
                        <a:defRPr sz="2400">
                          <a:uFill>
                            <a:solidFill>
                              <a:srgbClr val="000000"/>
                            </a:solidFill>
                          </a:uFill>
                          <a:sym typeface="Calibri"/>
                        </a:defRPr>
                      </a:pPr>
                      <a:r>
                        <a:t>(1, 0, 1)</a:t>
                      </a:r>
                    </a:p>
                  </a:txBody>
                  <a:tcPr marL="50800" marR="50800" marT="50800" marB="50800" horzOverflow="overflow"/>
                </a:tc>
                <a:tc>
                  <a:txBody>
                    <a:bodyPr/>
                    <a:lstStyle/>
                    <a:p>
                      <a:pPr defTabSz="457200">
                        <a:defRPr sz="2400">
                          <a:uFill>
                            <a:solidFill>
                              <a:srgbClr val="000000"/>
                            </a:solidFill>
                          </a:uFill>
                          <a:sym typeface="Calibri"/>
                        </a:defRPr>
                      </a:pPr>
                      <a:r>
                        <a:t>-180.712</a:t>
                      </a:r>
                    </a:p>
                  </a:txBody>
                  <a:tcPr marL="50800" marR="50800" marT="50800" marB="50800" horzOverflow="overflow"/>
                </a:tc>
                <a:tc>
                  <a:txBody>
                    <a:bodyPr/>
                    <a:lstStyle/>
                    <a:p>
                      <a:pPr defTabSz="457200">
                        <a:defRPr sz="2400">
                          <a:uFill>
                            <a:solidFill>
                              <a:srgbClr val="000000"/>
                            </a:solidFill>
                          </a:uFill>
                          <a:sym typeface="Calibri"/>
                        </a:defRPr>
                      </a:pPr>
                      <a:r>
                        <a:rPr dirty="0"/>
                        <a:t>-172.435</a:t>
                      </a:r>
                    </a:p>
                  </a:txBody>
                  <a:tcPr marL="50800" marR="50800" marT="50800" marB="50800" horzOverflow="overflow"/>
                </a:tc>
                <a:extLst>
                  <a:ext uri="{0D108BD9-81ED-4DB2-BD59-A6C34878D82A}">
                    <a16:rowId xmlns:a16="http://schemas.microsoft.com/office/drawing/2014/main" val="10007"/>
                  </a:ext>
                </a:extLst>
              </a:tr>
              <a:tr h="466593">
                <a:tc rowSpan="3">
                  <a:txBody>
                    <a:bodyPr/>
                    <a:lstStyle/>
                    <a:p>
                      <a:pPr defTabSz="457200">
                        <a:defRPr sz="2400" b="0">
                          <a:uFill>
                            <a:solidFill>
                              <a:srgbClr val="000000"/>
                            </a:solidFill>
                          </a:uFill>
                          <a:sym typeface="Calibri"/>
                        </a:defRPr>
                      </a:pPr>
                      <a:r>
                        <a:rPr b="1" dirty="0"/>
                        <a:t>Great </a:t>
                      </a:r>
                      <a:r>
                        <a:rPr b="1" dirty="0" err="1"/>
                        <a:t>Britian</a:t>
                      </a:r>
                      <a:r>
                        <a:rPr b="1" dirty="0"/>
                        <a:t> Pound</a:t>
                      </a:r>
                    </a:p>
                  </a:txBody>
                  <a:tcPr marL="50800" marR="50800" marT="50800" marB="50800" horzOverflow="overflow"/>
                </a:tc>
                <a:tc>
                  <a:txBody>
                    <a:bodyPr/>
                    <a:lstStyle/>
                    <a:p>
                      <a:pPr defTabSz="457200">
                        <a:defRPr sz="2400" b="0">
                          <a:uFill>
                            <a:solidFill>
                              <a:srgbClr val="000000"/>
                            </a:solidFill>
                          </a:uFill>
                          <a:sym typeface="Calibri"/>
                        </a:defRPr>
                      </a:pPr>
                      <a:r>
                        <a:t>(1, 1, 4)</a:t>
                      </a:r>
                    </a:p>
                  </a:txBody>
                  <a:tcPr marL="50800" marR="50800" marT="50800" marB="50800" horzOverflow="overflow"/>
                </a:tc>
                <a:tc>
                  <a:txBody>
                    <a:bodyPr/>
                    <a:lstStyle/>
                    <a:p>
                      <a:pPr defTabSz="457200">
                        <a:defRPr sz="2400" b="0">
                          <a:uFill>
                            <a:solidFill>
                              <a:srgbClr val="000000"/>
                            </a:solidFill>
                          </a:uFill>
                          <a:sym typeface="Calibri"/>
                        </a:defRPr>
                      </a:pPr>
                      <a:r>
                        <a:t>-279.859</a:t>
                      </a:r>
                    </a:p>
                  </a:txBody>
                  <a:tcPr marL="50800" marR="50800" marT="50800" marB="50800" horzOverflow="overflow"/>
                </a:tc>
                <a:tc>
                  <a:txBody>
                    <a:bodyPr/>
                    <a:lstStyle/>
                    <a:p>
                      <a:pPr defTabSz="457200">
                        <a:defRPr sz="2400" b="0">
                          <a:uFill>
                            <a:solidFill>
                              <a:srgbClr val="000000"/>
                            </a:solidFill>
                          </a:uFill>
                          <a:sym typeface="Calibri"/>
                        </a:defRPr>
                      </a:pPr>
                      <a:r>
                        <a:t>-265.316</a:t>
                      </a:r>
                    </a:p>
                  </a:txBody>
                  <a:tcPr marL="50800" marR="50800" marT="50800" marB="50800" horzOverflow="overflow"/>
                </a:tc>
                <a:extLst>
                  <a:ext uri="{0D108BD9-81ED-4DB2-BD59-A6C34878D82A}">
                    <a16:rowId xmlns:a16="http://schemas.microsoft.com/office/drawing/2014/main" val="10008"/>
                  </a:ext>
                </a:extLst>
              </a:tr>
              <a:tr h="466593">
                <a:tc vMerge="1">
                  <a:txBody>
                    <a:bodyPr/>
                    <a:lstStyle/>
                    <a:p>
                      <a:endParaRPr lang="en-US"/>
                    </a:p>
                  </a:txBody>
                  <a:tcPr/>
                </a:tc>
                <a:tc>
                  <a:txBody>
                    <a:bodyPr/>
                    <a:lstStyle/>
                    <a:p>
                      <a:pPr defTabSz="457200">
                        <a:defRPr sz="2400" b="0">
                          <a:uFill>
                            <a:solidFill>
                              <a:srgbClr val="000000"/>
                            </a:solidFill>
                          </a:uFill>
                          <a:sym typeface="Calibri"/>
                        </a:defRPr>
                      </a:pPr>
                      <a:r>
                        <a:t>(1, 1, 1)</a:t>
                      </a:r>
                    </a:p>
                  </a:txBody>
                  <a:tcPr marL="50800" marR="50800" marT="50800" marB="50800" horzOverflow="overflow"/>
                </a:tc>
                <a:tc>
                  <a:txBody>
                    <a:bodyPr/>
                    <a:lstStyle/>
                    <a:p>
                      <a:pPr defTabSz="457200">
                        <a:defRPr sz="2400" b="0">
                          <a:uFill>
                            <a:solidFill>
                              <a:srgbClr val="000000"/>
                            </a:solidFill>
                          </a:uFill>
                          <a:sym typeface="Calibri"/>
                        </a:defRPr>
                      </a:pPr>
                      <a:r>
                        <a:t>-281.644</a:t>
                      </a:r>
                    </a:p>
                  </a:txBody>
                  <a:tcPr marL="50800" marR="50800" marT="50800" marB="50800" horzOverflow="overflow"/>
                </a:tc>
                <a:tc>
                  <a:txBody>
                    <a:bodyPr/>
                    <a:lstStyle/>
                    <a:p>
                      <a:pPr defTabSz="457200">
                        <a:defRPr sz="2400" b="0">
                          <a:uFill>
                            <a:solidFill>
                              <a:srgbClr val="000000"/>
                            </a:solidFill>
                          </a:uFill>
                          <a:sym typeface="Calibri"/>
                        </a:defRPr>
                      </a:pPr>
                      <a:r>
                        <a:t>-273.334</a:t>
                      </a:r>
                    </a:p>
                  </a:txBody>
                  <a:tcPr marL="50800" marR="50800" marT="50800" marB="50800" horzOverflow="overflow"/>
                </a:tc>
                <a:extLst>
                  <a:ext uri="{0D108BD9-81ED-4DB2-BD59-A6C34878D82A}">
                    <a16:rowId xmlns:a16="http://schemas.microsoft.com/office/drawing/2014/main" val="10009"/>
                  </a:ext>
                </a:extLst>
              </a:tr>
              <a:tr h="466593">
                <a:tc vMerge="1">
                  <a:txBody>
                    <a:bodyPr/>
                    <a:lstStyle/>
                    <a:p>
                      <a:endParaRPr lang="en-US"/>
                    </a:p>
                  </a:txBody>
                  <a:tcPr/>
                </a:tc>
                <a:tc>
                  <a:txBody>
                    <a:bodyPr/>
                    <a:lstStyle/>
                    <a:p>
                      <a:pPr defTabSz="457200">
                        <a:defRPr sz="2400">
                          <a:uFill>
                            <a:solidFill>
                              <a:srgbClr val="000000"/>
                            </a:solidFill>
                          </a:uFill>
                          <a:sym typeface="Calibri"/>
                        </a:defRPr>
                      </a:pPr>
                      <a:r>
                        <a:t>(0, 1, 0)</a:t>
                      </a:r>
                    </a:p>
                  </a:txBody>
                  <a:tcPr marL="50800" marR="50800" marT="50800" marB="50800" horzOverflow="overflow"/>
                </a:tc>
                <a:tc>
                  <a:txBody>
                    <a:bodyPr/>
                    <a:lstStyle/>
                    <a:p>
                      <a:pPr defTabSz="457200">
                        <a:defRPr sz="2400">
                          <a:uFill>
                            <a:solidFill>
                              <a:srgbClr val="000000"/>
                            </a:solidFill>
                          </a:uFill>
                          <a:sym typeface="Calibri"/>
                        </a:defRPr>
                      </a:pPr>
                      <a:r>
                        <a:t>-283.93</a:t>
                      </a:r>
                    </a:p>
                  </a:txBody>
                  <a:tcPr marL="50800" marR="50800" marT="50800" marB="50800" horzOverflow="overflow"/>
                </a:tc>
                <a:tc>
                  <a:txBody>
                    <a:bodyPr/>
                    <a:lstStyle/>
                    <a:p>
                      <a:pPr defTabSz="457200">
                        <a:defRPr sz="2400">
                          <a:uFill>
                            <a:solidFill>
                              <a:srgbClr val="000000"/>
                            </a:solidFill>
                          </a:uFill>
                          <a:sym typeface="Calibri"/>
                        </a:defRPr>
                      </a:pPr>
                      <a:r>
                        <a:rPr dirty="0"/>
                        <a:t>-279.775</a:t>
                      </a:r>
                    </a:p>
                  </a:txBody>
                  <a:tcPr marL="50800" marR="50800" marT="50800" marB="50800" horzOverflow="overflow"/>
                </a:tc>
                <a:extLst>
                  <a:ext uri="{0D108BD9-81ED-4DB2-BD59-A6C34878D82A}">
                    <a16:rowId xmlns:a16="http://schemas.microsoft.com/office/drawing/2014/main" val="10010"/>
                  </a:ext>
                </a:extLst>
              </a:tr>
            </a:tbl>
          </a:graphicData>
        </a:graphic>
      </p:graphicFrame>
      <p:sp>
        <p:nvSpPr>
          <p:cNvPr id="2" name="Rectangle 1"/>
          <p:cNvSpPr/>
          <p:nvPr/>
        </p:nvSpPr>
        <p:spPr>
          <a:xfrm>
            <a:off x="2604289" y="2432466"/>
            <a:ext cx="18616620" cy="954107"/>
          </a:xfrm>
          <a:prstGeom prst="rect">
            <a:avLst/>
          </a:prstGeom>
        </p:spPr>
        <p:txBody>
          <a:bodyPr wrap="square">
            <a:spAutoFit/>
          </a:bodyPr>
          <a:lstStyle/>
          <a:p>
            <a:r>
              <a:rPr lang="en-IN" sz="2800" dirty="0">
                <a:latin typeface="Times New Roman" panose="02020603050405020304" pitchFamily="18" charset="0"/>
                <a:ea typeface="TimesNewRomanPSMT"/>
              </a:rPr>
              <a:t>To find the optimal ARIMA model we need to look at two Information Criterion values those are </a:t>
            </a:r>
            <a:r>
              <a:rPr lang="en-IN" sz="2800" dirty="0" err="1">
                <a:latin typeface="Times New Roman" panose="02020603050405020304" pitchFamily="18" charset="0"/>
                <a:ea typeface="TimesNewRomanPSMT"/>
              </a:rPr>
              <a:t>Akaike</a:t>
            </a:r>
            <a:r>
              <a:rPr lang="en-IN" sz="2800" dirty="0">
                <a:latin typeface="Times New Roman" panose="02020603050405020304" pitchFamily="18" charset="0"/>
                <a:ea typeface="TimesNewRomanPSMT"/>
              </a:rPr>
              <a:t> Information Criterion (AIC) and Bayesian Information Criterion (BIC). The lower the value of AIC and BIC, the better model is</a:t>
            </a:r>
            <a:endParaRPr lang="en-IN" sz="2800" dirty="0"/>
          </a:p>
        </p:txBody>
      </p:sp>
      <p:pic>
        <p:nvPicPr>
          <p:cNvPr id="5" name="Picture 4"/>
          <p:cNvPicPr/>
          <p:nvPr/>
        </p:nvPicPr>
        <p:blipFill>
          <a:blip r:embed="rId2"/>
          <a:stretch>
            <a:fillRect/>
          </a:stretch>
        </p:blipFill>
        <p:spPr>
          <a:xfrm>
            <a:off x="4154647" y="3843033"/>
            <a:ext cx="4251166" cy="749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a:stretch>
            <a:fillRect/>
          </a:stretch>
        </p:blipFill>
        <p:spPr>
          <a:xfrm>
            <a:off x="11633199" y="3711303"/>
            <a:ext cx="4291013" cy="1012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p:nvPr/>
        </p:nvPicPr>
        <p:blipFill>
          <a:blip r:embed="rId4"/>
          <a:stretch>
            <a:fillRect/>
          </a:stretch>
        </p:blipFill>
        <p:spPr>
          <a:xfrm>
            <a:off x="16713200" y="4267200"/>
            <a:ext cx="5207000"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1" descr="Picture 21"/>
          <p:cNvPicPr>
            <a:picLocks noChangeAspect="1"/>
          </p:cNvPicPr>
          <p:nvPr/>
        </p:nvPicPr>
        <p:blipFill>
          <a:blip r:embed="rId2">
            <a:extLst/>
          </a:blip>
          <a:stretch>
            <a:fillRect/>
          </a:stretch>
        </p:blipFill>
        <p:spPr>
          <a:xfrm>
            <a:off x="1443096" y="2132076"/>
            <a:ext cx="6049037" cy="4110790"/>
          </a:xfrm>
          <a:prstGeom prst="rect">
            <a:avLst/>
          </a:prstGeom>
          <a:ln w="12700">
            <a:miter lim="400000"/>
          </a:ln>
        </p:spPr>
      </p:pic>
      <p:pic>
        <p:nvPicPr>
          <p:cNvPr id="226" name="Picture 34" descr="Picture 34"/>
          <p:cNvPicPr>
            <a:picLocks noChangeAspect="1"/>
          </p:cNvPicPr>
          <p:nvPr/>
        </p:nvPicPr>
        <p:blipFill>
          <a:blip r:embed="rId3">
            <a:extLst/>
          </a:blip>
          <a:stretch>
            <a:fillRect/>
          </a:stretch>
        </p:blipFill>
        <p:spPr>
          <a:xfrm>
            <a:off x="9089168" y="2093903"/>
            <a:ext cx="6049038" cy="4187136"/>
          </a:xfrm>
          <a:prstGeom prst="rect">
            <a:avLst/>
          </a:prstGeom>
          <a:ln w="12700">
            <a:miter lim="400000"/>
          </a:ln>
        </p:spPr>
      </p:pic>
      <p:pic>
        <p:nvPicPr>
          <p:cNvPr id="227" name="Picture 35" descr="Picture 35"/>
          <p:cNvPicPr>
            <a:picLocks noChangeAspect="1"/>
          </p:cNvPicPr>
          <p:nvPr/>
        </p:nvPicPr>
        <p:blipFill>
          <a:blip r:embed="rId4">
            <a:extLst/>
          </a:blip>
          <a:stretch>
            <a:fillRect/>
          </a:stretch>
        </p:blipFill>
        <p:spPr>
          <a:xfrm>
            <a:off x="16261353" y="2132076"/>
            <a:ext cx="6522925" cy="4187136"/>
          </a:xfrm>
          <a:prstGeom prst="rect">
            <a:avLst/>
          </a:prstGeom>
          <a:ln w="12700">
            <a:miter lim="400000"/>
          </a:ln>
        </p:spPr>
      </p:pic>
      <p:pic>
        <p:nvPicPr>
          <p:cNvPr id="228" name="Screenshot 2022-06-08 at 2.23.49 AM.png" descr="Screenshot 2022-06-08 at 2.23.49 AM.png"/>
          <p:cNvPicPr>
            <a:picLocks noChangeAspect="1"/>
          </p:cNvPicPr>
          <p:nvPr/>
        </p:nvPicPr>
        <p:blipFill>
          <a:blip r:embed="rId5">
            <a:extLst/>
          </a:blip>
          <a:stretch>
            <a:fillRect/>
          </a:stretch>
        </p:blipFill>
        <p:spPr>
          <a:xfrm>
            <a:off x="1443096" y="7667228"/>
            <a:ext cx="6522925" cy="3512344"/>
          </a:xfrm>
          <a:prstGeom prst="rect">
            <a:avLst/>
          </a:prstGeom>
          <a:ln w="12700">
            <a:miter lim="400000"/>
          </a:ln>
        </p:spPr>
      </p:pic>
      <p:pic>
        <p:nvPicPr>
          <p:cNvPr id="229" name="Screenshot 2022-06-08 at 2.24.39 AM.png" descr="Screenshot 2022-06-08 at 2.24.39 AM.png"/>
          <p:cNvPicPr>
            <a:picLocks noChangeAspect="1"/>
          </p:cNvPicPr>
          <p:nvPr/>
        </p:nvPicPr>
        <p:blipFill>
          <a:blip r:embed="rId6">
            <a:extLst/>
          </a:blip>
          <a:stretch>
            <a:fillRect/>
          </a:stretch>
        </p:blipFill>
        <p:spPr>
          <a:xfrm>
            <a:off x="8655372" y="7580712"/>
            <a:ext cx="6916630" cy="3685376"/>
          </a:xfrm>
          <a:prstGeom prst="rect">
            <a:avLst/>
          </a:prstGeom>
          <a:ln w="12700">
            <a:miter lim="400000"/>
          </a:ln>
        </p:spPr>
      </p:pic>
      <p:pic>
        <p:nvPicPr>
          <p:cNvPr id="230" name="Screenshot 2022-06-08 at 2.25.20 AM.png" descr="Screenshot 2022-06-08 at 2.25.20 AM.png"/>
          <p:cNvPicPr>
            <a:picLocks noChangeAspect="1"/>
          </p:cNvPicPr>
          <p:nvPr/>
        </p:nvPicPr>
        <p:blipFill>
          <a:blip r:embed="rId7">
            <a:extLst/>
          </a:blip>
          <a:stretch>
            <a:fillRect/>
          </a:stretch>
        </p:blipFill>
        <p:spPr>
          <a:xfrm>
            <a:off x="16023241" y="7486885"/>
            <a:ext cx="6999151" cy="37792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ARIMA Forecasted Graph along with Polynomial"/>
          <p:cNvSpPr txBox="1">
            <a:spLocks noGrp="1"/>
          </p:cNvSpPr>
          <p:nvPr>
            <p:ph type="title" idx="4294967295"/>
          </p:nvPr>
        </p:nvSpPr>
        <p:spPr>
          <a:xfrm>
            <a:off x="503231" y="1020871"/>
            <a:ext cx="21971000" cy="1431925"/>
          </a:xfrm>
          <a:prstGeom prst="rect">
            <a:avLst/>
          </a:prstGeom>
        </p:spPr>
        <p:txBody>
          <a:bodyPr>
            <a:normAutofit/>
          </a:bodyPr>
          <a:lstStyle>
            <a:lvl1pPr defTabSz="2243270">
              <a:defRPr sz="7820" spc="-156"/>
            </a:lvl1pPr>
          </a:lstStyle>
          <a:p>
            <a:r>
              <a:rPr dirty="0"/>
              <a:t>ARIMA Forecasted Graph along with Polynomial</a:t>
            </a:r>
          </a:p>
        </p:txBody>
      </p:sp>
      <p:pic>
        <p:nvPicPr>
          <p:cNvPr id="239" name="AUD_USD_Poly.png" descr="AUD_USD_Poly.png"/>
          <p:cNvPicPr>
            <a:picLocks noChangeAspect="1"/>
          </p:cNvPicPr>
          <p:nvPr/>
        </p:nvPicPr>
        <p:blipFill>
          <a:blip r:embed="rId2">
            <a:extLst/>
          </a:blip>
          <a:stretch>
            <a:fillRect/>
          </a:stretch>
        </p:blipFill>
        <p:spPr>
          <a:xfrm>
            <a:off x="1849430" y="2964081"/>
            <a:ext cx="9639301" cy="4368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0" name="EUR_USD Poly.png" descr="EUR_USD Poly.png"/>
          <p:cNvPicPr>
            <a:picLocks noChangeAspect="1"/>
          </p:cNvPicPr>
          <p:nvPr/>
        </p:nvPicPr>
        <p:blipFill>
          <a:blip r:embed="rId3">
            <a:extLst/>
          </a:blip>
          <a:stretch>
            <a:fillRect/>
          </a:stretch>
        </p:blipFill>
        <p:spPr>
          <a:xfrm>
            <a:off x="12014765" y="4597400"/>
            <a:ext cx="9563101" cy="4318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1" name="UK_USD_Poly.png" descr="UK_USD_Poly.png"/>
          <p:cNvPicPr>
            <a:picLocks noChangeAspect="1"/>
          </p:cNvPicPr>
          <p:nvPr/>
        </p:nvPicPr>
        <p:blipFill>
          <a:blip r:embed="rId4">
            <a:extLst/>
          </a:blip>
          <a:stretch>
            <a:fillRect/>
          </a:stretch>
        </p:blipFill>
        <p:spPr>
          <a:xfrm>
            <a:off x="1963730" y="7844167"/>
            <a:ext cx="9525001" cy="4305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he economics of supply and demand largely determine the exchange rate fluctuations. Calculating the supply and demand curves to determine the exchange rate has shown to be unfeasible. Therefore, one needs to rely on various forecasting methods. The trad"/>
          <p:cNvSpPr txBox="1">
            <a:spLocks noGrp="1"/>
          </p:cNvSpPr>
          <p:nvPr>
            <p:ph type="body" sz="quarter" idx="1"/>
          </p:nvPr>
        </p:nvSpPr>
        <p:spPr>
          <a:xfrm>
            <a:off x="1657350" y="3880295"/>
            <a:ext cx="21031200" cy="8256015"/>
          </a:xfrm>
          <a:prstGeom prst="rect">
            <a:avLst/>
          </a:prstGeom>
        </p:spPr>
        <p:txBody>
          <a:bodyPr lIns="50800" tIns="50800" rIns="50800" bIns="50800"/>
          <a:lstStyle/>
          <a:p>
            <a:pPr marL="451184" indent="-451184" defTabSz="457200">
              <a:spcBef>
                <a:spcPts val="1200"/>
              </a:spcBef>
              <a:buSzPct val="100000"/>
              <a:buChar char="•"/>
              <a:defRPr sz="3900" b="0">
                <a:latin typeface="Optima"/>
                <a:ea typeface="Optima"/>
                <a:cs typeface="Optima"/>
                <a:sym typeface="Optima"/>
              </a:defRPr>
            </a:pPr>
            <a:r>
              <a:rPr dirty="0"/>
              <a:t>The economics of supply and demand largely determine the exchange rate fluctuations. Calculating the supply and demand curves to determine the exchange rate has shown to be unfeasible. </a:t>
            </a:r>
          </a:p>
          <a:p>
            <a:pPr marL="451184" indent="-451184" defTabSz="457200">
              <a:spcBef>
                <a:spcPts val="1200"/>
              </a:spcBef>
              <a:buSzPct val="100000"/>
              <a:buChar char="•"/>
              <a:defRPr sz="3900" b="0">
                <a:latin typeface="Optima"/>
                <a:ea typeface="Optima"/>
                <a:cs typeface="Optima"/>
                <a:sym typeface="Optima"/>
              </a:defRPr>
            </a:pPr>
            <a:r>
              <a:rPr dirty="0"/>
              <a:t>The traditional linear forecasting methods suffer from their linear nature, since empirical evidence has demonstrated the existence of nonlinearities in exchange rates. In addition, the usefulness of the parametric and nonparametric, nonlinear models, has shown to be restricted. </a:t>
            </a:r>
          </a:p>
          <a:p>
            <a:pPr marL="451184" indent="-451184" defTabSz="457200">
              <a:spcBef>
                <a:spcPts val="1200"/>
              </a:spcBef>
              <a:buSzPct val="100000"/>
              <a:buChar char="•"/>
              <a:defRPr sz="3900">
                <a:latin typeface="Optima"/>
                <a:ea typeface="Optima"/>
                <a:cs typeface="Optima"/>
                <a:sym typeface="Optima"/>
              </a:defRPr>
            </a:pPr>
            <a:r>
              <a:rPr dirty="0"/>
              <a:t>For these reasons</a:t>
            </a:r>
            <a:r>
              <a:rPr b="0" dirty="0"/>
              <a:t>, the use of computational intelligence in predicting the foreign exchange rate is investigated, in which these previously mentioned limitations may be overcome. The method used here is ARIMA machine learning algorithm and LSTM. </a:t>
            </a:r>
          </a:p>
        </p:txBody>
      </p:sp>
      <p:sp>
        <p:nvSpPr>
          <p:cNvPr id="175" name="Problem Statement"/>
          <p:cNvSpPr txBox="1">
            <a:spLocks noGrp="1"/>
          </p:cNvSpPr>
          <p:nvPr>
            <p:ph type="title"/>
          </p:nvPr>
        </p:nvSpPr>
        <p:spPr>
          <a:xfrm>
            <a:off x="1206496" y="1851091"/>
            <a:ext cx="21971005" cy="1558859"/>
          </a:xfrm>
          <a:prstGeom prst="rect">
            <a:avLst/>
          </a:prstGeom>
        </p:spPr>
        <p:txBody>
          <a:bodyPr>
            <a:normAutofit fontScale="90000"/>
          </a:bodyPr>
          <a:lstStyle>
            <a:lvl1pPr>
              <a:defRPr spc="-200">
                <a:latin typeface="Optima"/>
                <a:ea typeface="Optima"/>
                <a:cs typeface="Optima"/>
                <a:sym typeface="Optima"/>
              </a:defRPr>
            </a:lvl1pPr>
          </a:lstStyle>
          <a:p>
            <a:r>
              <a:rPr dirty="0"/>
              <a:t>Objective!</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LSTM"/>
          <p:cNvSpPr txBox="1"/>
          <p:nvPr/>
        </p:nvSpPr>
        <p:spPr>
          <a:xfrm>
            <a:off x="10462672" y="1536589"/>
            <a:ext cx="3013004" cy="1193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80000"/>
              </a:lnSpc>
              <a:defRPr sz="8500" b="1" spc="-170">
                <a:solidFill>
                  <a:srgbClr val="000000"/>
                </a:solidFill>
              </a:defRPr>
            </a:lvl1pPr>
          </a:lstStyle>
          <a:p>
            <a:pPr algn="ctr"/>
            <a:r>
              <a:rPr dirty="0"/>
              <a:t>LSTM</a:t>
            </a:r>
          </a:p>
        </p:txBody>
      </p:sp>
      <p:sp>
        <p:nvSpPr>
          <p:cNvPr id="233" name="LSTM stands for Long-Short Term Memory which is a special kind of artificial Neural Network used in deep learning which is capable of handling Long Term Dependencies.…"/>
          <p:cNvSpPr txBox="1">
            <a:spLocks noGrp="1"/>
          </p:cNvSpPr>
          <p:nvPr>
            <p:ph type="body" sz="quarter" idx="1"/>
          </p:nvPr>
        </p:nvSpPr>
        <p:spPr>
          <a:xfrm>
            <a:off x="1600200" y="2729993"/>
            <a:ext cx="21069300" cy="9481057"/>
          </a:xfrm>
          <a:prstGeom prst="rect">
            <a:avLst/>
          </a:prstGeom>
        </p:spPr>
        <p:txBody>
          <a:bodyPr lIns="50800" tIns="50800" rIns="50800" bIns="50800">
            <a:normAutofit lnSpcReduction="10000"/>
          </a:bodyPr>
          <a:lstStyle/>
          <a:p>
            <a:pPr defTabSz="1995536">
              <a:spcBef>
                <a:spcPts val="3600"/>
              </a:spcBef>
              <a:defRPr sz="3906" b="0">
                <a:latin typeface="Optima"/>
                <a:ea typeface="Optima"/>
                <a:cs typeface="Optima"/>
                <a:sym typeface="Optima"/>
              </a:defRPr>
            </a:pPr>
            <a:endParaRPr dirty="0"/>
          </a:p>
          <a:p>
            <a:pPr marL="498895" indent="-498895" defTabSz="1995536">
              <a:spcBef>
                <a:spcPts val="3600"/>
              </a:spcBef>
              <a:buSzPct val="123000"/>
              <a:buChar char="•"/>
              <a:defRPr sz="3906" b="0">
                <a:latin typeface="Optima"/>
                <a:ea typeface="Optima"/>
                <a:cs typeface="Optima"/>
                <a:sym typeface="Optima"/>
              </a:defRPr>
            </a:pPr>
            <a:r>
              <a:rPr dirty="0"/>
              <a:t>LSTM stands for Long-Short Term Memory which is a special kind of artificial Neural Network used in deep learning which is capable of handling Long Term Dependencies.</a:t>
            </a:r>
          </a:p>
          <a:p>
            <a:pPr marL="498895" indent="-498895" defTabSz="1995536">
              <a:spcBef>
                <a:spcPts val="3600"/>
              </a:spcBef>
              <a:buSzPct val="123000"/>
              <a:buChar char="•"/>
              <a:defRPr sz="3906" b="0">
                <a:latin typeface="Optima"/>
                <a:ea typeface="Optima"/>
                <a:cs typeface="Optima"/>
                <a:sym typeface="Optima"/>
              </a:defRPr>
            </a:pPr>
            <a:r>
              <a:rPr dirty="0"/>
              <a:t>LSTM has feedback connections i.e. it is capable processing the entire sequence of data, apart from single data points. </a:t>
            </a:r>
          </a:p>
          <a:p>
            <a:pPr marL="498895" indent="-498895" defTabSz="1995536">
              <a:spcBef>
                <a:spcPts val="3600"/>
              </a:spcBef>
              <a:buSzPct val="123000"/>
              <a:buChar char="•"/>
              <a:defRPr sz="3906" b="0">
                <a:latin typeface="Optima"/>
                <a:ea typeface="Optima"/>
                <a:cs typeface="Optima"/>
                <a:sym typeface="Optima"/>
              </a:defRPr>
            </a:pPr>
            <a:r>
              <a:rPr dirty="0"/>
              <a:t>In this project, we will implement the LSTM Recurrent Neural Network to predict the Foreign Exchange Rate.</a:t>
            </a:r>
          </a:p>
          <a:p>
            <a:pPr marL="498895" indent="-498895" defTabSz="1995536">
              <a:spcBef>
                <a:spcPts val="3600"/>
              </a:spcBef>
              <a:buSzPct val="123000"/>
              <a:buChar char="•"/>
              <a:defRPr sz="3906" b="0">
                <a:latin typeface="Optima"/>
                <a:ea typeface="Optima"/>
                <a:cs typeface="Optima"/>
                <a:sym typeface="Optima"/>
              </a:defRPr>
            </a:pPr>
            <a:r>
              <a:rPr dirty="0"/>
              <a:t>The LSTM model will be trained to learn the series of previous observations and predict the next observation in the sequence.</a:t>
            </a:r>
          </a:p>
          <a:p>
            <a:pPr marL="498895" indent="-498895" defTabSz="1995536">
              <a:spcBef>
                <a:spcPts val="3600"/>
              </a:spcBef>
              <a:buSzPct val="123000"/>
              <a:buChar char="•"/>
              <a:defRPr sz="3906" b="0">
                <a:latin typeface="Optima"/>
                <a:ea typeface="Optima"/>
                <a:cs typeface="Optima"/>
                <a:sym typeface="Optima"/>
              </a:defRPr>
            </a:pPr>
            <a:r>
              <a:rPr dirty="0"/>
              <a:t>We will apply this model in predicting the foreign exchange rate of Australia, European Union and United kingdom.</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Understanding How LSTM works"/>
          <p:cNvSpPr txBox="1">
            <a:spLocks noGrp="1"/>
          </p:cNvSpPr>
          <p:nvPr>
            <p:ph type="title"/>
          </p:nvPr>
        </p:nvSpPr>
        <p:spPr>
          <a:xfrm>
            <a:off x="1206500" y="1960849"/>
            <a:ext cx="21971001" cy="1434951"/>
          </a:xfrm>
          <a:prstGeom prst="rect">
            <a:avLst/>
          </a:prstGeom>
        </p:spPr>
        <p:txBody>
          <a:bodyPr/>
          <a:lstStyle>
            <a:lvl1pPr>
              <a:defRPr sz="6600" spc="-132"/>
            </a:lvl1pPr>
          </a:lstStyle>
          <a:p>
            <a:r>
              <a:rPr dirty="0"/>
              <a:t>Understanding How LSTM works</a:t>
            </a:r>
          </a:p>
        </p:txBody>
      </p:sp>
      <p:pic>
        <p:nvPicPr>
          <p:cNvPr id="236" name="Image" descr="Image"/>
          <p:cNvPicPr>
            <a:picLocks noChangeAspect="1"/>
          </p:cNvPicPr>
          <p:nvPr/>
        </p:nvPicPr>
        <p:blipFill>
          <a:blip r:embed="rId2">
            <a:extLst/>
          </a:blip>
          <a:stretch>
            <a:fillRect/>
          </a:stretch>
        </p:blipFill>
        <p:spPr>
          <a:xfrm>
            <a:off x="2977366" y="4635700"/>
            <a:ext cx="18945804" cy="4978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2046288" y="2533650"/>
            <a:ext cx="20331112" cy="86391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06315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erformance Measures! - ARIMA"/>
          <p:cNvSpPr txBox="1">
            <a:spLocks noGrp="1"/>
          </p:cNvSpPr>
          <p:nvPr>
            <p:ph type="title" idx="4294967295"/>
          </p:nvPr>
        </p:nvSpPr>
        <p:spPr>
          <a:xfrm>
            <a:off x="2590799" y="1344343"/>
            <a:ext cx="19202400" cy="1065212"/>
          </a:xfrm>
          <a:prstGeom prst="rect">
            <a:avLst/>
          </a:prstGeom>
        </p:spPr>
        <p:txBody>
          <a:bodyPr>
            <a:normAutofit fontScale="90000"/>
          </a:bodyPr>
          <a:lstStyle/>
          <a:p>
            <a:r>
              <a:rPr dirty="0"/>
              <a:t>Performance Measures! - ARIMA</a:t>
            </a:r>
          </a:p>
        </p:txBody>
      </p:sp>
      <p:graphicFrame>
        <p:nvGraphicFramePr>
          <p:cNvPr id="244" name="Table"/>
          <p:cNvGraphicFramePr/>
          <p:nvPr>
            <p:extLst>
              <p:ext uri="{D42A27DB-BD31-4B8C-83A1-F6EECF244321}">
                <p14:modId xmlns:p14="http://schemas.microsoft.com/office/powerpoint/2010/main" val="2203449203"/>
              </p:ext>
            </p:extLst>
          </p:nvPr>
        </p:nvGraphicFramePr>
        <p:xfrm>
          <a:off x="1637410" y="3209481"/>
          <a:ext cx="21183349" cy="3484876"/>
        </p:xfrm>
        <a:graphic>
          <a:graphicData uri="http://schemas.openxmlformats.org/drawingml/2006/table">
            <a:tbl>
              <a:tblPr bandRow="1">
                <a:tableStyleId>{4C3C2611-4C71-4FC5-86AE-919BDF0F9419}</a:tableStyleId>
              </a:tblPr>
              <a:tblGrid>
                <a:gridCol w="2448204">
                  <a:extLst>
                    <a:ext uri="{9D8B030D-6E8A-4147-A177-3AD203B41FA5}">
                      <a16:colId xmlns:a16="http://schemas.microsoft.com/office/drawing/2014/main" val="20000"/>
                    </a:ext>
                  </a:extLst>
                </a:gridCol>
                <a:gridCol w="2410236">
                  <a:extLst>
                    <a:ext uri="{9D8B030D-6E8A-4147-A177-3AD203B41FA5}">
                      <a16:colId xmlns:a16="http://schemas.microsoft.com/office/drawing/2014/main" val="20001"/>
                    </a:ext>
                  </a:extLst>
                </a:gridCol>
                <a:gridCol w="2411755">
                  <a:extLst>
                    <a:ext uri="{9D8B030D-6E8A-4147-A177-3AD203B41FA5}">
                      <a16:colId xmlns:a16="http://schemas.microsoft.com/office/drawing/2014/main" val="20002"/>
                    </a:ext>
                  </a:extLst>
                </a:gridCol>
                <a:gridCol w="2411755">
                  <a:extLst>
                    <a:ext uri="{9D8B030D-6E8A-4147-A177-3AD203B41FA5}">
                      <a16:colId xmlns:a16="http://schemas.microsoft.com/office/drawing/2014/main" val="20003"/>
                    </a:ext>
                  </a:extLst>
                </a:gridCol>
                <a:gridCol w="2413274">
                  <a:extLst>
                    <a:ext uri="{9D8B030D-6E8A-4147-A177-3AD203B41FA5}">
                      <a16:colId xmlns:a16="http://schemas.microsoft.com/office/drawing/2014/main" val="20004"/>
                    </a:ext>
                  </a:extLst>
                </a:gridCol>
                <a:gridCol w="2413274">
                  <a:extLst>
                    <a:ext uri="{9D8B030D-6E8A-4147-A177-3AD203B41FA5}">
                      <a16:colId xmlns:a16="http://schemas.microsoft.com/office/drawing/2014/main" val="20005"/>
                    </a:ext>
                  </a:extLst>
                </a:gridCol>
                <a:gridCol w="2133826">
                  <a:extLst>
                    <a:ext uri="{9D8B030D-6E8A-4147-A177-3AD203B41FA5}">
                      <a16:colId xmlns:a16="http://schemas.microsoft.com/office/drawing/2014/main" val="20006"/>
                    </a:ext>
                  </a:extLst>
                </a:gridCol>
                <a:gridCol w="2095858">
                  <a:extLst>
                    <a:ext uri="{9D8B030D-6E8A-4147-A177-3AD203B41FA5}">
                      <a16:colId xmlns:a16="http://schemas.microsoft.com/office/drawing/2014/main" val="20007"/>
                    </a:ext>
                  </a:extLst>
                </a:gridCol>
                <a:gridCol w="2445167">
                  <a:extLst>
                    <a:ext uri="{9D8B030D-6E8A-4147-A177-3AD203B41FA5}">
                      <a16:colId xmlns:a16="http://schemas.microsoft.com/office/drawing/2014/main" val="20008"/>
                    </a:ext>
                  </a:extLst>
                </a:gridCol>
              </a:tblGrid>
              <a:tr h="548895">
                <a:tc>
                  <a:txBody>
                    <a:bodyPr/>
                    <a:lstStyle/>
                    <a:p>
                      <a:pPr defTabSz="457200">
                        <a:lnSpc>
                          <a:spcPct val="107916"/>
                        </a:lnSpc>
                        <a:spcBef>
                          <a:spcPts val="800"/>
                        </a:spcBef>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Countries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gridSpan="7">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rPr dirty="0"/>
                        <a:t>Performance Measures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Overall Accuracy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924301">
                <a:tc>
                  <a:txBody>
                    <a:bodyPr/>
                    <a:lstStyle/>
                    <a:p>
                      <a:pPr algn="l"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endParaRP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MAPE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MAE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MPE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rPr dirty="0"/>
                        <a:t>RMSE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Correlation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M</a:t>
                      </a:r>
                      <a:r>
                        <a:rPr b="1"/>
                        <a:t>inMax</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vMerge="1">
                  <a:txBody>
                    <a:bodyPr/>
                    <a:lstStyle/>
                    <a:p>
                      <a:endParaRPr lang="en-US"/>
                    </a:p>
                  </a:txBody>
                  <a:tcPr/>
                </a:tc>
                <a:extLst>
                  <a:ext uri="{0D108BD9-81ED-4DB2-BD59-A6C34878D82A}">
                    <a16:rowId xmlns:a16="http://schemas.microsoft.com/office/drawing/2014/main" val="10001"/>
                  </a:ext>
                </a:extLst>
              </a:tr>
              <a:tr h="515558">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Australia</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0.030161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-0.026745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0.040922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-0.019199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rPr dirty="0"/>
                        <a:t>0.050711</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-0.913145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0.030085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96.9839%</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r h="515558">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European Union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0.034197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0.028390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0.028622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0.033935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0.031670</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0.769864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0.032818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96.5802%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3"/>
                  </a:ext>
                </a:extLst>
              </a:tr>
              <a:tr h="515558">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United Kingdom</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0.031194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0.022557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0.022557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0.031194</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0.024358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0.593215</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0.030096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rPr dirty="0"/>
                        <a:t>96.8806%</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4"/>
                  </a:ext>
                </a:extLst>
              </a:tr>
            </a:tbl>
          </a:graphicData>
        </a:graphic>
      </p:graphicFrame>
      <p:pic>
        <p:nvPicPr>
          <p:cNvPr id="245" name="Picture 41" descr="Picture 41"/>
          <p:cNvPicPr>
            <a:picLocks noChangeAspect="1"/>
          </p:cNvPicPr>
          <p:nvPr/>
        </p:nvPicPr>
        <p:blipFill>
          <a:blip r:embed="rId2">
            <a:extLst/>
          </a:blip>
          <a:stretch>
            <a:fillRect/>
          </a:stretch>
        </p:blipFill>
        <p:spPr>
          <a:xfrm>
            <a:off x="16133180" y="7386774"/>
            <a:ext cx="6476588" cy="40592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6" name="Picture 40" descr="Picture 40"/>
          <p:cNvPicPr>
            <a:picLocks noChangeAspect="1"/>
          </p:cNvPicPr>
          <p:nvPr/>
        </p:nvPicPr>
        <p:blipFill>
          <a:blip r:embed="rId3">
            <a:extLst/>
          </a:blip>
          <a:stretch>
            <a:fillRect/>
          </a:stretch>
        </p:blipFill>
        <p:spPr>
          <a:xfrm>
            <a:off x="8863194" y="7494283"/>
            <a:ext cx="6657611" cy="3844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7" name="Picture 39" descr="Picture 39"/>
          <p:cNvPicPr>
            <a:picLocks noChangeAspect="1"/>
          </p:cNvPicPr>
          <p:nvPr/>
        </p:nvPicPr>
        <p:blipFill>
          <a:blip r:embed="rId4">
            <a:extLst/>
          </a:blip>
          <a:stretch>
            <a:fillRect/>
          </a:stretch>
        </p:blipFill>
        <p:spPr>
          <a:xfrm>
            <a:off x="2176352" y="7092364"/>
            <a:ext cx="6074467" cy="4648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erformance Measures! - LSTM"/>
          <p:cNvSpPr txBox="1">
            <a:spLocks noGrp="1"/>
          </p:cNvSpPr>
          <p:nvPr>
            <p:ph type="title" idx="4294967295"/>
          </p:nvPr>
        </p:nvSpPr>
        <p:spPr>
          <a:xfrm>
            <a:off x="2934767" y="1550396"/>
            <a:ext cx="19202400" cy="1198562"/>
          </a:xfrm>
          <a:prstGeom prst="rect">
            <a:avLst/>
          </a:prstGeom>
        </p:spPr>
        <p:txBody>
          <a:bodyPr>
            <a:normAutofit fontScale="90000"/>
          </a:bodyPr>
          <a:lstStyle/>
          <a:p>
            <a:r>
              <a:rPr dirty="0"/>
              <a:t>Performance Measures! - LSTM</a:t>
            </a:r>
          </a:p>
        </p:txBody>
      </p:sp>
      <p:graphicFrame>
        <p:nvGraphicFramePr>
          <p:cNvPr id="250" name="Table"/>
          <p:cNvGraphicFramePr/>
          <p:nvPr>
            <p:extLst>
              <p:ext uri="{D42A27DB-BD31-4B8C-83A1-F6EECF244321}">
                <p14:modId xmlns:p14="http://schemas.microsoft.com/office/powerpoint/2010/main" val="2872508406"/>
              </p:ext>
            </p:extLst>
          </p:nvPr>
        </p:nvGraphicFramePr>
        <p:xfrm>
          <a:off x="1562101" y="3050425"/>
          <a:ext cx="21202649" cy="2972085"/>
        </p:xfrm>
        <a:graphic>
          <a:graphicData uri="http://schemas.openxmlformats.org/drawingml/2006/table">
            <a:tbl>
              <a:tblPr bandRow="1">
                <a:tableStyleId>{4C3C2611-4C71-4FC5-86AE-919BDF0F9419}</a:tableStyleId>
              </a:tblPr>
              <a:tblGrid>
                <a:gridCol w="2724919">
                  <a:extLst>
                    <a:ext uri="{9D8B030D-6E8A-4147-A177-3AD203B41FA5}">
                      <a16:colId xmlns:a16="http://schemas.microsoft.com/office/drawing/2014/main" val="20000"/>
                    </a:ext>
                  </a:extLst>
                </a:gridCol>
                <a:gridCol w="2682660">
                  <a:extLst>
                    <a:ext uri="{9D8B030D-6E8A-4147-A177-3AD203B41FA5}">
                      <a16:colId xmlns:a16="http://schemas.microsoft.com/office/drawing/2014/main" val="20001"/>
                    </a:ext>
                  </a:extLst>
                </a:gridCol>
                <a:gridCol w="2684351">
                  <a:extLst>
                    <a:ext uri="{9D8B030D-6E8A-4147-A177-3AD203B41FA5}">
                      <a16:colId xmlns:a16="http://schemas.microsoft.com/office/drawing/2014/main" val="20002"/>
                    </a:ext>
                  </a:extLst>
                </a:gridCol>
                <a:gridCol w="2684351">
                  <a:extLst>
                    <a:ext uri="{9D8B030D-6E8A-4147-A177-3AD203B41FA5}">
                      <a16:colId xmlns:a16="http://schemas.microsoft.com/office/drawing/2014/main" val="20003"/>
                    </a:ext>
                  </a:extLst>
                </a:gridCol>
                <a:gridCol w="2686041">
                  <a:extLst>
                    <a:ext uri="{9D8B030D-6E8A-4147-A177-3AD203B41FA5}">
                      <a16:colId xmlns:a16="http://schemas.microsoft.com/office/drawing/2014/main" val="20004"/>
                    </a:ext>
                  </a:extLst>
                </a:gridCol>
                <a:gridCol w="2686041">
                  <a:extLst>
                    <a:ext uri="{9D8B030D-6E8A-4147-A177-3AD203B41FA5}">
                      <a16:colId xmlns:a16="http://schemas.microsoft.com/office/drawing/2014/main" val="20005"/>
                    </a:ext>
                  </a:extLst>
                </a:gridCol>
                <a:gridCol w="2332747">
                  <a:extLst>
                    <a:ext uri="{9D8B030D-6E8A-4147-A177-3AD203B41FA5}">
                      <a16:colId xmlns:a16="http://schemas.microsoft.com/office/drawing/2014/main" val="20006"/>
                    </a:ext>
                  </a:extLst>
                </a:gridCol>
                <a:gridCol w="2721539">
                  <a:extLst>
                    <a:ext uri="{9D8B030D-6E8A-4147-A177-3AD203B41FA5}">
                      <a16:colId xmlns:a16="http://schemas.microsoft.com/office/drawing/2014/main" val="20007"/>
                    </a:ext>
                  </a:extLst>
                </a:gridCol>
              </a:tblGrid>
              <a:tr h="520158">
                <a:tc>
                  <a:txBody>
                    <a:bodyPr/>
                    <a:lstStyle/>
                    <a:p>
                      <a:pPr defTabSz="457200">
                        <a:lnSpc>
                          <a:spcPct val="107916"/>
                        </a:lnSpc>
                        <a:spcBef>
                          <a:spcPts val="800"/>
                        </a:spcBef>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Countries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gridSpan="6">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rPr dirty="0"/>
                        <a:t>Performance Measures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Overall Accuracy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0"/>
                  </a:ext>
                </a:extLst>
              </a:tr>
              <a:tr h="856519">
                <a:tc>
                  <a:txBody>
                    <a:bodyPr/>
                    <a:lstStyle/>
                    <a:p>
                      <a:pPr algn="l"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endParaRPr dirty="0"/>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rPr dirty="0" smtClean="0"/>
                        <a:t>MAPE</a:t>
                      </a:r>
                      <a:endParaRPr dirty="0"/>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MAE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rPr dirty="0"/>
                        <a:t>MPE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spc="-11">
                          <a:solidFill>
                            <a:srgbClr val="292929"/>
                          </a:solidFill>
                          <a:uFill>
                            <a:solidFill>
                              <a:srgbClr val="292929"/>
                            </a:solidFill>
                          </a:uFill>
                          <a:latin typeface="Times New Roman"/>
                          <a:ea typeface="Times New Roman"/>
                          <a:cs typeface="Times New Roman"/>
                          <a:sym typeface="Times New Roman"/>
                        </a:defRPr>
                      </a:pPr>
                      <a:r>
                        <a:t>RMSE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M</a:t>
                      </a:r>
                      <a:r>
                        <a:rPr b="1"/>
                        <a:t>inMax</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vMerge="1">
                  <a:txBody>
                    <a:bodyPr/>
                    <a:lstStyle/>
                    <a:p>
                      <a:endParaRPr lang="en-US"/>
                    </a:p>
                  </a:txBody>
                  <a:tcPr/>
                </a:tc>
                <a:extLst>
                  <a:ext uri="{0D108BD9-81ED-4DB2-BD59-A6C34878D82A}">
                    <a16:rowId xmlns:a16="http://schemas.microsoft.com/office/drawing/2014/main" val="10001"/>
                  </a:ext>
                </a:extLst>
              </a:tr>
              <a:tr h="488566">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t>Australia</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0.004477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0.005972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0.005972</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0.004477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0.005998</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b="0"/>
                      </a:pPr>
                      <a:r>
                        <a:rPr sz="2800">
                          <a:latin typeface="+mj-lt"/>
                          <a:ea typeface="+mj-ea"/>
                          <a:cs typeface="+mj-cs"/>
                        </a:rPr>
                        <a:t>0.004457</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99.552312 %</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extLst>
                  <a:ext uri="{0D108BD9-81ED-4DB2-BD59-A6C34878D82A}">
                    <a16:rowId xmlns:a16="http://schemas.microsoft.com/office/drawing/2014/main" val="10002"/>
                  </a:ext>
                </a:extLst>
              </a:tr>
              <a:tr h="488566">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rPr lang="en-US" dirty="0" smtClean="0"/>
                        <a:t>European Union</a:t>
                      </a:r>
                      <a:endParaRPr dirty="0"/>
                    </a:p>
                  </a:txBody>
                  <a:tcPr marL="50800" marR="50800" marT="50800" marB="50800" horzOverflow="overflow">
                    <a:lnL w="6350">
                      <a:solidFill>
                        <a:srgbClr val="000000"/>
                      </a:solidFill>
                      <a:miter lim="400000"/>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0.132234</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0.111902</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0.111902</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0.132234</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0.112055</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algn="l" defTabSz="2438337">
                        <a:lnSpc>
                          <a:spcPct val="90000"/>
                        </a:lnSpc>
                        <a:spcBef>
                          <a:spcPts val="4500"/>
                        </a:spcBef>
                        <a:defRPr sz="2800" b="0">
                          <a:latin typeface="+mj-lt"/>
                          <a:ea typeface="+mj-ea"/>
                          <a:cs typeface="+mj-cs"/>
                        </a:defRPr>
                      </a:pPr>
                      <a:r>
                        <a:t>0.116780</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tc>
                  <a:txBody>
                    <a:bodyPr/>
                    <a:lstStyle/>
                    <a:p>
                      <a:pPr marL="0" marR="0" indent="0" algn="l" defTabSz="2438337" rtl="0" eaLnBrk="1" fontAlgn="auto" latinLnBrk="0" hangingPunct="1">
                        <a:lnSpc>
                          <a:spcPct val="90000"/>
                        </a:lnSpc>
                        <a:spcBef>
                          <a:spcPts val="4500"/>
                        </a:spcBef>
                        <a:spcAft>
                          <a:spcPts val="0"/>
                        </a:spcAft>
                        <a:buClrTx/>
                        <a:buSzTx/>
                        <a:buFontTx/>
                        <a:buNone/>
                        <a:tabLst/>
                        <a:defRPr sz="2800" b="0">
                          <a:latin typeface="+mj-lt"/>
                          <a:ea typeface="+mj-ea"/>
                          <a:cs typeface="+mj-cs"/>
                        </a:defRPr>
                      </a:pPr>
                      <a:r>
                        <a:rPr lang="en-IN" sz="2800" b="0" i="0" kern="1200" dirty="0" smtClean="0">
                          <a:solidFill>
                            <a:srgbClr val="000000"/>
                          </a:solidFill>
                          <a:latin typeface="Calibri"/>
                          <a:ea typeface="Calibri"/>
                          <a:cs typeface="Calibri"/>
                        </a:rPr>
                        <a:t>86.7766%</a:t>
                      </a:r>
                    </a:p>
                  </a:txBody>
                  <a:tcPr marL="50800" marR="50800" marT="50800" marB="50800" horzOverflow="overflow">
                    <a:lnL w="6350" cap="flat" cmpd="sng" algn="ctr">
                      <a:solidFill>
                        <a:srgbClr val="000000"/>
                      </a:solidFill>
                      <a:prstDash val="solid"/>
                      <a:miter lim="400000"/>
                      <a:headEnd type="none" w="med" len="med"/>
                      <a:tailEnd type="none" w="med" len="med"/>
                    </a:lnL>
                    <a:lnR w="6350">
                      <a:solidFill>
                        <a:srgbClr val="000000"/>
                      </a:solidFill>
                      <a:miter lim="400000"/>
                    </a:lnR>
                    <a:lnT w="6350" cap="flat" cmpd="sng" algn="ctr">
                      <a:solidFill>
                        <a:srgbClr val="000000"/>
                      </a:solidFill>
                      <a:prstDash val="solid"/>
                      <a:miter lim="400000"/>
                      <a:headEnd type="none" w="med" len="med"/>
                      <a:tailEnd type="none" w="med" len="med"/>
                    </a:lnT>
                    <a:lnB w="6350" cap="flat" cmpd="sng" algn="ctr">
                      <a:solidFill>
                        <a:srgbClr val="000000"/>
                      </a:solidFill>
                      <a:prstDash val="solid"/>
                      <a:miter lim="400000"/>
                      <a:headEnd type="none" w="med" len="med"/>
                      <a:tailEnd type="none" w="med" len="med"/>
                    </a:lnB>
                    <a:noFill/>
                  </a:tcPr>
                </a:tc>
                <a:extLst>
                  <a:ext uri="{0D108BD9-81ED-4DB2-BD59-A6C34878D82A}">
                    <a16:rowId xmlns:a16="http://schemas.microsoft.com/office/drawing/2014/main" val="10004"/>
                  </a:ext>
                </a:extLst>
              </a:tr>
              <a:tr h="488566">
                <a:tc>
                  <a:txBody>
                    <a:bodyPr/>
                    <a:lstStyle/>
                    <a:p>
                      <a:pPr defTabSz="457200">
                        <a:tabLst>
                          <a:tab pos="3505200" algn="l"/>
                        </a:tabLst>
                        <a:defRPr sz="2800" b="0" spc="-11">
                          <a:solidFill>
                            <a:srgbClr val="292929"/>
                          </a:solidFill>
                          <a:uFill>
                            <a:solidFill>
                              <a:srgbClr val="292929"/>
                            </a:solidFill>
                          </a:uFill>
                          <a:latin typeface="Times New Roman"/>
                          <a:ea typeface="Times New Roman"/>
                          <a:cs typeface="Times New Roman"/>
                          <a:sym typeface="Times New Roman"/>
                        </a:defRPr>
                      </a:pPr>
                      <a:r>
                        <a:rPr lang="en-IN" dirty="0" smtClean="0"/>
                        <a:t>United Kingdom</a:t>
                      </a:r>
                      <a:endParaRPr lang="en-IN" dirty="0"/>
                    </a:p>
                  </a:txBody>
                  <a:tcPr marL="50800" marR="50800" marT="50800" marB="50800" horzOverflow="overflow">
                    <a:lnL w="6350">
                      <a:solidFill>
                        <a:srgbClr val="000000"/>
                      </a:solidFill>
                      <a:miter lim="400000"/>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rPr dirty="0"/>
                        <a:t>0.02315</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0.001686</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0.001686</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0.002315</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0.001691</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algn="l" defTabSz="2438337">
                        <a:lnSpc>
                          <a:spcPct val="90000"/>
                        </a:lnSpc>
                        <a:spcBef>
                          <a:spcPts val="4500"/>
                        </a:spcBef>
                        <a:defRPr sz="2800" b="0">
                          <a:latin typeface="+mj-lt"/>
                          <a:ea typeface="+mj-ea"/>
                          <a:cs typeface="+mj-cs"/>
                        </a:defRPr>
                      </a:pPr>
                      <a:r>
                        <a:t>0.002310</a:t>
                      </a:r>
                    </a:p>
                  </a:txBody>
                  <a:tcPr marL="50800" marR="50800" marT="50800" marB="50800" horzOverflow="overflow">
                    <a:lnL w="6350" cap="flat" cmpd="sng" algn="ctr">
                      <a:solidFill>
                        <a:srgbClr val="000000"/>
                      </a:solidFill>
                      <a:prstDash val="solid"/>
                      <a:miter lim="400000"/>
                      <a:headEnd type="none" w="med" len="med"/>
                      <a:tailEnd type="none" w="med" len="med"/>
                    </a:lnL>
                    <a:lnR w="6350" cap="flat" cmpd="sng" algn="ctr">
                      <a:solidFill>
                        <a:srgbClr val="000000"/>
                      </a:solidFill>
                      <a:prstDash val="solid"/>
                      <a:miter lim="400000"/>
                      <a:headEnd type="none" w="med" len="med"/>
                      <a:tailEnd type="none" w="med" len="med"/>
                    </a:lnR>
                    <a:lnT w="6350" cap="flat" cmpd="sng" algn="ctr">
                      <a:solidFill>
                        <a:srgbClr val="000000"/>
                      </a:solidFill>
                      <a:prstDash val="solid"/>
                      <a:miter lim="400000"/>
                      <a:headEnd type="none" w="med" len="med"/>
                      <a:tailEnd type="none" w="med" len="med"/>
                    </a:lnT>
                    <a:lnB w="6350">
                      <a:solidFill>
                        <a:srgbClr val="000000"/>
                      </a:solidFill>
                      <a:miter lim="400000"/>
                    </a:lnB>
                    <a:noFill/>
                  </a:tcPr>
                </a:tc>
                <a:tc>
                  <a:txBody>
                    <a:bodyPr/>
                    <a:lstStyle/>
                    <a:p>
                      <a:pPr marL="0" marR="0" indent="0" algn="l" defTabSz="2438337" rtl="0" eaLnBrk="1" fontAlgn="auto" latinLnBrk="0" hangingPunct="1">
                        <a:lnSpc>
                          <a:spcPct val="90000"/>
                        </a:lnSpc>
                        <a:spcBef>
                          <a:spcPts val="4500"/>
                        </a:spcBef>
                        <a:spcAft>
                          <a:spcPts val="0"/>
                        </a:spcAft>
                        <a:buClrTx/>
                        <a:buSzTx/>
                        <a:buFontTx/>
                        <a:buNone/>
                        <a:tabLst/>
                        <a:defRPr sz="2800" b="0">
                          <a:latin typeface="+mj-lt"/>
                          <a:ea typeface="+mj-ea"/>
                          <a:cs typeface="+mj-cs"/>
                        </a:defRPr>
                      </a:pPr>
                      <a:r>
                        <a:rPr lang="en-IN" sz="2800" b="0" i="0" kern="1200" dirty="0" smtClean="0">
                          <a:solidFill>
                            <a:srgbClr val="000000"/>
                          </a:solidFill>
                          <a:latin typeface="Calibri"/>
                          <a:ea typeface="Calibri"/>
                          <a:cs typeface="Calibri"/>
                        </a:rPr>
                        <a:t>99.7684%</a:t>
                      </a:r>
                    </a:p>
                  </a:txBody>
                  <a:tcPr marL="50800" marR="50800" marT="50800" marB="50800" horzOverflow="overflow">
                    <a:lnL w="6350" cap="flat" cmpd="sng" algn="ctr">
                      <a:solidFill>
                        <a:srgbClr val="000000"/>
                      </a:solidFill>
                      <a:prstDash val="solid"/>
                      <a:miter lim="400000"/>
                      <a:headEnd type="none" w="med" len="med"/>
                      <a:tailEnd type="none" w="med" len="med"/>
                    </a:lnL>
                    <a:lnR w="6350">
                      <a:solidFill>
                        <a:srgbClr val="000000"/>
                      </a:solidFill>
                      <a:miter lim="400000"/>
                    </a:lnR>
                    <a:lnT w="6350" cap="flat" cmpd="sng" algn="ctr">
                      <a:solidFill>
                        <a:srgbClr val="000000"/>
                      </a:solidFill>
                      <a:prstDash val="solid"/>
                      <a:miter lim="400000"/>
                      <a:headEnd type="none" w="med" len="med"/>
                      <a:tailEnd type="none" w="med" len="med"/>
                    </a:lnT>
                    <a:lnB w="6350">
                      <a:solidFill>
                        <a:srgbClr val="000000"/>
                      </a:solidFill>
                      <a:miter lim="400000"/>
                    </a:lnB>
                    <a:noFill/>
                  </a:tcPr>
                </a:tc>
                <a:extLst>
                  <a:ext uri="{0D108BD9-81ED-4DB2-BD59-A6C34878D82A}">
                    <a16:rowId xmlns:a16="http://schemas.microsoft.com/office/drawing/2014/main" val="4178994701"/>
                  </a:ext>
                </a:extLst>
              </a:tr>
            </a:tbl>
          </a:graphicData>
        </a:graphic>
      </p:graphicFrame>
      <p:pic>
        <p:nvPicPr>
          <p:cNvPr id="251" name="Screenshot 2022-06-08 at 12.19.12 AM.png" descr="Screenshot 2022-06-08 at 12.19.12 AM.png"/>
          <p:cNvPicPr>
            <a:picLocks noChangeAspect="1"/>
          </p:cNvPicPr>
          <p:nvPr/>
        </p:nvPicPr>
        <p:blipFill>
          <a:blip r:embed="rId2">
            <a:extLst/>
          </a:blip>
          <a:stretch>
            <a:fillRect/>
          </a:stretch>
        </p:blipFill>
        <p:spPr>
          <a:xfrm>
            <a:off x="1628356" y="6724650"/>
            <a:ext cx="7157554" cy="4814735"/>
          </a:xfrm>
          <a:prstGeom prst="rect">
            <a:avLst/>
          </a:prstGeom>
          <a:ln w="12700">
            <a:miter lim="400000"/>
          </a:ln>
        </p:spPr>
      </p:pic>
      <p:pic>
        <p:nvPicPr>
          <p:cNvPr id="252" name="Screenshot 2022-06-08 at 12.33.33 AM.png" descr="Screenshot 2022-06-08 at 12.33.33 AM.png"/>
          <p:cNvPicPr>
            <a:picLocks noChangeAspect="1"/>
          </p:cNvPicPr>
          <p:nvPr/>
        </p:nvPicPr>
        <p:blipFill>
          <a:blip r:embed="rId3">
            <a:extLst/>
          </a:blip>
          <a:stretch>
            <a:fillRect/>
          </a:stretch>
        </p:blipFill>
        <p:spPr>
          <a:xfrm>
            <a:off x="8907805" y="6724650"/>
            <a:ext cx="7256324" cy="5067732"/>
          </a:xfrm>
          <a:prstGeom prst="rect">
            <a:avLst/>
          </a:prstGeom>
          <a:ln w="12700">
            <a:miter lim="400000"/>
          </a:ln>
        </p:spPr>
      </p:pic>
      <p:pic>
        <p:nvPicPr>
          <p:cNvPr id="253" name="Screenshot 2022-06-08 at 12.37.25 AM.png" descr="Screenshot 2022-06-08 at 12.37.25 AM.png"/>
          <p:cNvPicPr>
            <a:picLocks noChangeAspect="1"/>
          </p:cNvPicPr>
          <p:nvPr/>
        </p:nvPicPr>
        <p:blipFill>
          <a:blip r:embed="rId4">
            <a:extLst/>
          </a:blip>
          <a:stretch>
            <a:fillRect/>
          </a:stretch>
        </p:blipFill>
        <p:spPr>
          <a:xfrm>
            <a:off x="16286024" y="6724651"/>
            <a:ext cx="6737071" cy="48147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rformance Measures! - LSTM"/>
          <p:cNvSpPr txBox="1">
            <a:spLocks/>
          </p:cNvSpPr>
          <p:nvPr/>
        </p:nvSpPr>
        <p:spPr>
          <a:xfrm>
            <a:off x="2934767" y="3658596"/>
            <a:ext cx="19202400" cy="1198562"/>
          </a:xfrm>
          <a:prstGeom prst="rect">
            <a:avLst/>
          </a:prstGeom>
          <a:effectLst/>
        </p:spPr>
        <p:txBody>
          <a:bodyPr vert="horz" lIns="91440" tIns="45720" rIns="91440" bIns="45720" rtlCol="0" anchor="ctr">
            <a:normAutofit fontScale="90000" lnSpcReduction="10000"/>
          </a:bodyPr>
          <a:lstStyle>
            <a:lvl1pPr algn="ctr" defTabSz="914400" rtl="0" eaLnBrk="1" latinLnBrk="0" hangingPunct="1">
              <a:spcBef>
                <a:spcPct val="0"/>
              </a:spcBef>
              <a:buNone/>
              <a:defRPr sz="8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LSTM vs ARIMA Model</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935868623"/>
              </p:ext>
            </p:extLst>
          </p:nvPr>
        </p:nvGraphicFramePr>
        <p:xfrm>
          <a:off x="3464992" y="6025558"/>
          <a:ext cx="18141950" cy="2476500"/>
        </p:xfrm>
        <a:graphic>
          <a:graphicData uri="http://schemas.openxmlformats.org/drawingml/2006/table">
            <a:tbl>
              <a:tblPr bandRow="1">
                <a:tableStyleId>{5940675A-B579-460E-94D1-54222C63F5DA}</a:tableStyleId>
              </a:tblPr>
              <a:tblGrid>
                <a:gridCol w="4569419">
                  <a:extLst>
                    <a:ext uri="{9D8B030D-6E8A-4147-A177-3AD203B41FA5}">
                      <a16:colId xmlns:a16="http://schemas.microsoft.com/office/drawing/2014/main" val="3778746755"/>
                    </a:ext>
                  </a:extLst>
                </a:gridCol>
                <a:gridCol w="5833989">
                  <a:extLst>
                    <a:ext uri="{9D8B030D-6E8A-4147-A177-3AD203B41FA5}">
                      <a16:colId xmlns:a16="http://schemas.microsoft.com/office/drawing/2014/main" val="1055343930"/>
                    </a:ext>
                  </a:extLst>
                </a:gridCol>
                <a:gridCol w="7738542">
                  <a:extLst>
                    <a:ext uri="{9D8B030D-6E8A-4147-A177-3AD203B41FA5}">
                      <a16:colId xmlns:a16="http://schemas.microsoft.com/office/drawing/2014/main" val="1407736958"/>
                    </a:ext>
                  </a:extLst>
                </a:gridCol>
              </a:tblGrid>
              <a:tr h="304800">
                <a:tc>
                  <a:txBody>
                    <a:bodyPr/>
                    <a:lstStyle/>
                    <a:p>
                      <a:pPr algn="ctr" rtl="0" fontAlgn="ctr"/>
                      <a:r>
                        <a:rPr lang="en-IN" sz="4000" b="1" u="none" strike="noStrike" dirty="0">
                          <a:effectLst/>
                        </a:rPr>
                        <a:t>Countries</a:t>
                      </a:r>
                      <a:endParaRPr lang="en-IN" sz="4000" b="1" i="0" u="none" strike="noStrike" dirty="0">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b="1" u="none" strike="noStrike">
                          <a:effectLst/>
                        </a:rPr>
                        <a:t>Overall Accuracy ARIMA</a:t>
                      </a:r>
                      <a:endParaRPr lang="en-IN" sz="4000" b="1" i="0" u="none" strike="noStrike">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b="1" u="none" strike="noStrike" dirty="0">
                          <a:effectLst/>
                        </a:rPr>
                        <a:t>Overall Accuracy LSTM</a:t>
                      </a:r>
                      <a:endParaRPr lang="en-IN" sz="4000" b="1" i="0" u="none" strike="noStrike" dirty="0">
                        <a:solidFill>
                          <a:srgbClr val="292929"/>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25101584"/>
                  </a:ext>
                </a:extLst>
              </a:tr>
              <a:tr h="190500">
                <a:tc>
                  <a:txBody>
                    <a:bodyPr/>
                    <a:lstStyle/>
                    <a:p>
                      <a:pPr algn="ctr" rtl="0" fontAlgn="ctr"/>
                      <a:r>
                        <a:rPr lang="en-IN" sz="4000" b="1" u="none" strike="noStrike">
                          <a:effectLst/>
                        </a:rPr>
                        <a:t>Australia</a:t>
                      </a:r>
                      <a:endParaRPr lang="en-IN" sz="4000" b="1" i="0" u="none" strike="noStrike">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u="none" strike="noStrike">
                          <a:effectLst/>
                        </a:rPr>
                        <a:t>96.98%</a:t>
                      </a:r>
                      <a:endParaRPr lang="en-IN" sz="4000" b="0" i="0" u="none" strike="noStrike">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u="none" strike="noStrike">
                          <a:effectLst/>
                        </a:rPr>
                        <a:t>99.55%</a:t>
                      </a:r>
                      <a:endParaRPr lang="en-IN" sz="4000" b="0" i="0" u="none" strike="noStrike">
                        <a:solidFill>
                          <a:srgbClr val="000000"/>
                        </a:solidFill>
                        <a:effectLst/>
                        <a:latin typeface="Garamond" panose="02020404030301010803" pitchFamily="18" charset="0"/>
                      </a:endParaRPr>
                    </a:p>
                  </a:txBody>
                  <a:tcPr marL="9525" marR="9525" marT="9525" marB="0" anchor="ctr"/>
                </a:tc>
                <a:extLst>
                  <a:ext uri="{0D108BD9-81ED-4DB2-BD59-A6C34878D82A}">
                    <a16:rowId xmlns:a16="http://schemas.microsoft.com/office/drawing/2014/main" val="932076677"/>
                  </a:ext>
                </a:extLst>
              </a:tr>
              <a:tr h="279992">
                <a:tc>
                  <a:txBody>
                    <a:bodyPr/>
                    <a:lstStyle/>
                    <a:p>
                      <a:pPr algn="ctr" rtl="0" fontAlgn="ctr"/>
                      <a:r>
                        <a:rPr lang="en-IN" sz="4000" b="1" u="none" strike="noStrike">
                          <a:effectLst/>
                        </a:rPr>
                        <a:t>European Union</a:t>
                      </a:r>
                      <a:endParaRPr lang="en-IN" sz="4000" b="1" i="0" u="none" strike="noStrike">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u="none" strike="noStrike">
                          <a:effectLst/>
                        </a:rPr>
                        <a:t>96.58%</a:t>
                      </a:r>
                      <a:endParaRPr lang="en-IN" sz="4000" b="0" i="0" u="none" strike="noStrike">
                        <a:solidFill>
                          <a:srgbClr val="292929"/>
                        </a:solidFill>
                        <a:effectLst/>
                        <a:latin typeface="Times New Roman" panose="02020603050405020304" pitchFamily="18" charset="0"/>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4000" u="none" strike="noStrike" dirty="0" smtClean="0">
                          <a:effectLst/>
                        </a:rPr>
                        <a:t>86.77%</a:t>
                      </a:r>
                      <a:endParaRPr lang="en-IN" sz="4000" b="0" i="0" u="none" strike="noStrike" dirty="0" smtClean="0">
                        <a:solidFill>
                          <a:srgbClr val="000000"/>
                        </a:solidFill>
                        <a:effectLst/>
                        <a:latin typeface="Garamond" panose="02020404030301010803" pitchFamily="18" charset="0"/>
                      </a:endParaRPr>
                    </a:p>
                  </a:txBody>
                  <a:tcPr marL="9525" marR="9525" marT="9525" marB="0" anchor="ctr"/>
                </a:tc>
                <a:extLst>
                  <a:ext uri="{0D108BD9-81ED-4DB2-BD59-A6C34878D82A}">
                    <a16:rowId xmlns:a16="http://schemas.microsoft.com/office/drawing/2014/main" val="1498423126"/>
                  </a:ext>
                </a:extLst>
              </a:tr>
              <a:tr h="190500">
                <a:tc>
                  <a:txBody>
                    <a:bodyPr/>
                    <a:lstStyle/>
                    <a:p>
                      <a:pPr algn="ctr" rtl="0" fontAlgn="ctr"/>
                      <a:r>
                        <a:rPr lang="en-IN" sz="4000" b="1" u="none" strike="noStrike" dirty="0">
                          <a:effectLst/>
                        </a:rPr>
                        <a:t>United Kingdom</a:t>
                      </a:r>
                      <a:endParaRPr lang="en-IN" sz="4000" b="1" i="0" u="none" strike="noStrike" dirty="0">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u="none" strike="noStrike">
                          <a:effectLst/>
                        </a:rPr>
                        <a:t>96.88%</a:t>
                      </a:r>
                      <a:endParaRPr lang="en-IN" sz="4000" b="0" i="0" u="none" strike="noStrike">
                        <a:solidFill>
                          <a:srgbClr val="292929"/>
                        </a:solidFill>
                        <a:effectLst/>
                        <a:latin typeface="Times New Roman" panose="02020603050405020304" pitchFamily="18" charset="0"/>
                      </a:endParaRPr>
                    </a:p>
                  </a:txBody>
                  <a:tcPr marL="9525" marR="9525" marT="9525" marB="0" anchor="ctr"/>
                </a:tc>
                <a:tc>
                  <a:txBody>
                    <a:bodyPr/>
                    <a:lstStyle/>
                    <a:p>
                      <a:pPr algn="ctr" rtl="0" fontAlgn="ctr"/>
                      <a:r>
                        <a:rPr lang="en-IN" sz="4000" u="none" strike="noStrike" dirty="0" smtClean="0">
                          <a:effectLst/>
                        </a:rPr>
                        <a:t>99.77%</a:t>
                      </a:r>
                      <a:endParaRPr lang="en-IN" sz="4000" b="0" i="0" u="none" strike="noStrike" dirty="0">
                        <a:solidFill>
                          <a:srgbClr val="000000"/>
                        </a:solidFill>
                        <a:effectLst/>
                        <a:latin typeface="Garamond" panose="02020404030301010803" pitchFamily="18" charset="0"/>
                      </a:endParaRPr>
                    </a:p>
                  </a:txBody>
                  <a:tcPr marL="9525" marR="9525" marT="9525" marB="0" anchor="ctr"/>
                </a:tc>
                <a:extLst>
                  <a:ext uri="{0D108BD9-81ED-4DB2-BD59-A6C34878D82A}">
                    <a16:rowId xmlns:a16="http://schemas.microsoft.com/office/drawing/2014/main" val="615753855"/>
                  </a:ext>
                </a:extLst>
              </a:tr>
            </a:tbl>
          </a:graphicData>
        </a:graphic>
      </p:graphicFrame>
    </p:spTree>
    <p:extLst>
      <p:ext uri="{BB962C8B-B14F-4D97-AF65-F5344CB8AC3E}">
        <p14:creationId xmlns:p14="http://schemas.microsoft.com/office/powerpoint/2010/main" val="186750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n this paper we have forecasted exchange rate for Australia against USD dollar which does not contain any seasonality. For Australia, the dataset was in a non-stationary form which we have made stationary with first differencing and on it we implemented"/>
          <p:cNvSpPr txBox="1">
            <a:spLocks noGrp="1"/>
          </p:cNvSpPr>
          <p:nvPr>
            <p:ph idx="4294967295"/>
          </p:nvPr>
        </p:nvSpPr>
        <p:spPr>
          <a:xfrm>
            <a:off x="1778000" y="3187700"/>
            <a:ext cx="20955000" cy="9182100"/>
          </a:xfrm>
          <a:prstGeom prst="rect">
            <a:avLst/>
          </a:prstGeom>
        </p:spPr>
        <p:txBody>
          <a:bodyPr/>
          <a:lstStyle/>
          <a:p>
            <a:pPr marL="0" indent="0" algn="just" defTabSz="457200">
              <a:lnSpc>
                <a:spcPct val="100000"/>
              </a:lnSpc>
              <a:spcBef>
                <a:spcPts val="0"/>
              </a:spcBef>
              <a:buSzTx/>
              <a:buNone/>
              <a:defRPr sz="3500">
                <a:uFill>
                  <a:solidFill>
                    <a:srgbClr val="000000"/>
                  </a:solidFill>
                </a:uFill>
                <a:latin typeface="Times New Roman"/>
                <a:ea typeface="Times New Roman"/>
                <a:cs typeface="Times New Roman"/>
                <a:sym typeface="Times New Roman"/>
              </a:defRPr>
            </a:pPr>
            <a:r>
              <a:rPr dirty="0"/>
              <a:t>In this paper we have forecasted exchange rate for Australia against USD dollar which does not contain any seasonality. For Australia, the dataset was in a non-stationary form which we have made stationary with first differencing and on it we implemented ARIMA model. To forecast the exchange rate with more accuracy, we have used technical indicators as well, such as Interest Rate Differential, GDP Growth Rate and Unemployment Rate which are the important factors for the exchange rate. So in this paper the forecasted exchange rate has given good accuracy even in this Covid-19 situation due to the fact that we have taken into consideration this factors too. The two essential functions in ARIMA i.e. AIC and BIC, and the ACF and PACF plots that are widely employed for ARIMA model selection have been shown. For evaluating the accuracy of forecasting models, we looked at a few key performance indicators. More than one metric has been employed in practice to gain a realistic understanding of the total forecasting error. The seven performance measurements and forecast diagrams we produced for Australia demonstrate our sufficient comprehension of the selected forecasting model and its successful implementation with attaining an accuracy of </a:t>
            </a:r>
            <a:r>
              <a:rPr b="1" i="1" dirty="0"/>
              <a:t>96.98%</a:t>
            </a:r>
            <a:r>
              <a:rPr dirty="0"/>
              <a:t>. Time series forecasting is a rapidly expanding field of study, with much of room for future research. One of them is the </a:t>
            </a:r>
            <a:r>
              <a:rPr i="1" dirty="0"/>
              <a:t>Combining Approach,</a:t>
            </a:r>
            <a:r>
              <a:rPr dirty="0"/>
              <a:t> which entails combining a variety of various and disparate methodologies in order to increase prediction accuracy. A great deal of research has been done in this area, and many combining approaches have been presented in the literature.</a:t>
            </a:r>
          </a:p>
        </p:txBody>
      </p:sp>
      <p:sp>
        <p:nvSpPr>
          <p:cNvPr id="255" name="Conclusion"/>
          <p:cNvSpPr txBox="1">
            <a:spLocks noGrp="1"/>
          </p:cNvSpPr>
          <p:nvPr>
            <p:ph type="title" idx="4294967295"/>
          </p:nvPr>
        </p:nvSpPr>
        <p:spPr>
          <a:xfrm>
            <a:off x="2184400" y="947738"/>
            <a:ext cx="19202400" cy="2608262"/>
          </a:xfrm>
          <a:prstGeom prst="rect">
            <a:avLst/>
          </a:prstGeom>
        </p:spPr>
        <p:txBody>
          <a:bodyPr>
            <a:normAutofit/>
          </a:bodyPr>
          <a:lstStyle/>
          <a:p>
            <a:r>
              <a:rPr dirty="0"/>
              <a:t>Conclusion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clusion"/>
          <p:cNvSpPr txBox="1">
            <a:spLocks/>
          </p:cNvSpPr>
          <p:nvPr/>
        </p:nvSpPr>
        <p:spPr>
          <a:xfrm>
            <a:off x="2413000" y="5240338"/>
            <a:ext cx="19202400" cy="2608262"/>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8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THANK YOU!!!</a:t>
            </a:r>
            <a:endParaRPr lang="en-IN" dirty="0"/>
          </a:p>
        </p:txBody>
      </p:sp>
    </p:spTree>
    <p:extLst>
      <p:ext uri="{BB962C8B-B14F-4D97-AF65-F5344CB8AC3E}">
        <p14:creationId xmlns:p14="http://schemas.microsoft.com/office/powerpoint/2010/main" val="1925599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terature Survey"/>
          <p:cNvSpPr txBox="1">
            <a:spLocks noGrp="1"/>
          </p:cNvSpPr>
          <p:nvPr>
            <p:ph type="title"/>
          </p:nvPr>
        </p:nvSpPr>
        <p:spPr>
          <a:xfrm>
            <a:off x="1211363" y="6153982"/>
            <a:ext cx="21971001" cy="1433166"/>
          </a:xfrm>
          <a:prstGeom prst="rect">
            <a:avLst/>
          </a:prstGeom>
        </p:spPr>
        <p:txBody>
          <a:bodyPr>
            <a:normAutofit fontScale="90000"/>
          </a:bodyPr>
          <a:lstStyle>
            <a:lvl1pPr>
              <a:defRPr spc="-200">
                <a:latin typeface="Optima"/>
                <a:ea typeface="Optima"/>
                <a:cs typeface="Optima"/>
                <a:sym typeface="Optima"/>
              </a:defRPr>
            </a:lvl1pPr>
          </a:lstStyle>
          <a:p>
            <a:r>
              <a:rPr dirty="0"/>
              <a:t>Introduction!</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oject Overview"/>
          <p:cNvSpPr txBox="1">
            <a:spLocks noGrp="1"/>
          </p:cNvSpPr>
          <p:nvPr>
            <p:ph type="title"/>
          </p:nvPr>
        </p:nvSpPr>
        <p:spPr>
          <a:xfrm>
            <a:off x="1155700" y="1332424"/>
            <a:ext cx="21971000" cy="1433166"/>
          </a:xfrm>
          <a:prstGeom prst="rect">
            <a:avLst/>
          </a:prstGeom>
        </p:spPr>
        <p:txBody>
          <a:bodyPr>
            <a:normAutofit fontScale="90000"/>
          </a:bodyPr>
          <a:lstStyle>
            <a:lvl1pPr>
              <a:defRPr spc="-200">
                <a:latin typeface="Optima"/>
                <a:ea typeface="Optima"/>
                <a:cs typeface="Optima"/>
                <a:sym typeface="Optima"/>
              </a:defRPr>
            </a:lvl1pPr>
          </a:lstStyle>
          <a:p>
            <a:r>
              <a:rPr dirty="0"/>
              <a:t>Proposed Methods!</a:t>
            </a:r>
          </a:p>
        </p:txBody>
      </p:sp>
      <p:sp>
        <p:nvSpPr>
          <p:cNvPr id="180" name="For this project we are implementing basic concepts like -…"/>
          <p:cNvSpPr txBox="1">
            <a:spLocks noGrp="1"/>
          </p:cNvSpPr>
          <p:nvPr>
            <p:ph type="body" idx="1"/>
          </p:nvPr>
        </p:nvSpPr>
        <p:spPr>
          <a:xfrm>
            <a:off x="2057400" y="2844800"/>
            <a:ext cx="22087153" cy="8949193"/>
          </a:xfrm>
          <a:prstGeom prst="rect">
            <a:avLst/>
          </a:prstGeom>
        </p:spPr>
        <p:txBody>
          <a:bodyPr lIns="50800" tIns="50800" rIns="50800" bIns="50800">
            <a:normAutofit fontScale="85000" lnSpcReduction="20000"/>
          </a:bodyPr>
          <a:lstStyle/>
          <a:p>
            <a:pPr defTabSz="2145738">
              <a:spcBef>
                <a:spcPts val="3900"/>
              </a:spcBef>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This project has been done using the following steps:</a:t>
            </a:r>
          </a:p>
          <a:p>
            <a:pPr marL="1879600" lvl="1" indent="-5715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Explanatory Data Analysis (EDA)</a:t>
            </a:r>
          </a:p>
          <a:p>
            <a:pPr marL="1879600" lvl="1" indent="-5715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Data Visualization</a:t>
            </a:r>
          </a:p>
          <a:p>
            <a:pPr marL="1879600" lvl="1" indent="-5715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Creating right Regression Model using technical indicators</a:t>
            </a:r>
          </a:p>
          <a:p>
            <a:pPr marL="2489200" lvl="2" indent="-571500" defTabSz="2145738">
              <a:spcBef>
                <a:spcPts val="3900"/>
              </a:spcBef>
              <a:buFont typeface="Wingdings" panose="05000000000000000000" pitchFamily="2" charset="2"/>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Linear Regression</a:t>
            </a:r>
          </a:p>
          <a:p>
            <a:pPr marL="2489200" lvl="2" indent="-571500" defTabSz="2145738">
              <a:spcBef>
                <a:spcPts val="3900"/>
              </a:spcBef>
              <a:buFont typeface="Wingdings" panose="05000000000000000000" pitchFamily="2" charset="2"/>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Multiple Linear Regression</a:t>
            </a:r>
          </a:p>
          <a:p>
            <a:pPr marL="2489200" lvl="2" indent="-571500" defTabSz="2145738">
              <a:spcBef>
                <a:spcPts val="3900"/>
              </a:spcBef>
              <a:buFont typeface="Wingdings" panose="05000000000000000000" pitchFamily="2" charset="2"/>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Polynomial Regression</a:t>
            </a:r>
          </a:p>
          <a:p>
            <a:pPr marL="1765300" lvl="1" indent="-4572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Forecasting using ARIMA</a:t>
            </a:r>
          </a:p>
          <a:p>
            <a:pPr marL="1765300" lvl="1" indent="-4572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Forecasting Using LSTM</a:t>
            </a:r>
          </a:p>
          <a:p>
            <a:pPr marL="1765300" lvl="1" indent="-457200" defTabSz="2145738">
              <a:spcBef>
                <a:spcPts val="3900"/>
              </a:spcBef>
              <a:buFont typeface="Arial" panose="020B0604020202020204" pitchFamily="34" charset="0"/>
              <a:buChar char="•"/>
              <a:defRPr sz="4200" b="0">
                <a:latin typeface="Optima"/>
                <a:ea typeface="Optima"/>
                <a:cs typeface="Optima"/>
                <a:sym typeface="Optima"/>
              </a:defRPr>
            </a:pPr>
            <a:r>
              <a:rPr lang="en-US" sz="2800" dirty="0" smtClean="0">
                <a:latin typeface="Times New Roman" panose="02020603050405020304" pitchFamily="18" charset="0"/>
                <a:cs typeface="Times New Roman" panose="02020603050405020304" pitchFamily="18" charset="0"/>
              </a:rPr>
              <a:t>Comparing and Evaluating two models</a:t>
            </a:r>
            <a:endParaRPr lang="en-US" sz="2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050" y="2844800"/>
            <a:ext cx="7339006" cy="815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087897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Placeholder 2"/>
          <p:cNvSpPr txBox="1">
            <a:spLocks noGrp="1"/>
          </p:cNvSpPr>
          <p:nvPr>
            <p:ph type="body" sz="quarter" idx="1"/>
          </p:nvPr>
        </p:nvSpPr>
        <p:spPr>
          <a:xfrm>
            <a:off x="1619250" y="2512661"/>
            <a:ext cx="21393150" cy="9984139"/>
          </a:xfrm>
          <a:prstGeom prst="rect">
            <a:avLst/>
          </a:prstGeom>
        </p:spPr>
        <p:txBody>
          <a:bodyPr lIns="50800" tIns="50800" rIns="50800" bIns="50800"/>
          <a:lstStyle/>
          <a:p>
            <a:pPr marL="609600" indent="-609600" defTabSz="2438337">
              <a:lnSpc>
                <a:spcPct val="90000"/>
              </a:lnSpc>
              <a:spcBef>
                <a:spcPts val="4500"/>
              </a:spcBef>
              <a:buSzPct val="123000"/>
              <a:buChar char="•"/>
              <a:defRPr sz="3200" b="0">
                <a:solidFill>
                  <a:srgbClr val="151515"/>
                </a:solidFill>
                <a:latin typeface="Times New Roman"/>
                <a:ea typeface="Times New Roman"/>
                <a:cs typeface="Times New Roman"/>
                <a:sym typeface="Times New Roman"/>
              </a:defRPr>
            </a:pPr>
            <a:r>
              <a:rPr dirty="0"/>
              <a:t>Exploratory data analysis (EDA) is used by </a:t>
            </a:r>
            <a:r>
              <a:rPr b="1" dirty="0"/>
              <a:t>data scientists to analyze and investigate data sets and summarize their main characteristics</a:t>
            </a:r>
            <a:r>
              <a:rPr dirty="0"/>
              <a:t>, often employing data visualization methods.</a:t>
            </a:r>
            <a:endParaRPr sz="4800" dirty="0">
              <a:latin typeface="+mj-lt"/>
              <a:ea typeface="+mj-ea"/>
              <a:cs typeface="+mj-cs"/>
              <a:sym typeface="Helvetica Neue"/>
            </a:endParaRPr>
          </a:p>
          <a:p>
            <a:pPr marL="609600" indent="-609600" defTabSz="2438337">
              <a:lnSpc>
                <a:spcPct val="90000"/>
              </a:lnSpc>
              <a:spcBef>
                <a:spcPts val="4500"/>
              </a:spcBef>
              <a:buSzPct val="123000"/>
              <a:buChar char="•"/>
              <a:defRPr sz="3200" b="0">
                <a:solidFill>
                  <a:srgbClr val="151515"/>
                </a:solidFill>
                <a:latin typeface="Times New Roman"/>
                <a:ea typeface="Times New Roman"/>
                <a:cs typeface="Times New Roman"/>
                <a:sym typeface="Times New Roman"/>
              </a:defRPr>
            </a:pPr>
            <a:r>
              <a:rPr dirty="0"/>
              <a:t>Exploratory Data Analysis or EDA is used to take insights from the data. Data Scientists and Analysts try to find different patterns, relations, and anomalies in the data using some statistical graphs and other visualization techniques. Following things are part of </a:t>
            </a:r>
            <a:r>
              <a:rPr dirty="0" smtClean="0"/>
              <a:t>EDA</a:t>
            </a:r>
            <a:r>
              <a:rPr lang="en-US" dirty="0" smtClean="0"/>
              <a:t>.</a:t>
            </a:r>
          </a:p>
          <a:p>
            <a:pPr marL="609600" indent="-609600" defTabSz="2438337">
              <a:lnSpc>
                <a:spcPct val="90000"/>
              </a:lnSpc>
              <a:spcBef>
                <a:spcPts val="4500"/>
              </a:spcBef>
              <a:buSzPct val="123000"/>
              <a:buChar char="•"/>
              <a:defRPr sz="3200" b="0">
                <a:solidFill>
                  <a:srgbClr val="151515"/>
                </a:solidFill>
                <a:latin typeface="Times New Roman"/>
                <a:ea typeface="Times New Roman"/>
                <a:cs typeface="Times New Roman"/>
                <a:sym typeface="Times New Roman"/>
              </a:defRPr>
            </a:pPr>
            <a:r>
              <a:rPr lang="en-US" sz="3200" dirty="0" smtClean="0">
                <a:latin typeface="Times New Roman" panose="02020603050405020304" pitchFamily="18" charset="0"/>
                <a:cs typeface="Times New Roman" panose="02020603050405020304" pitchFamily="18" charset="0"/>
                <a:sym typeface="Helvetica Neue"/>
              </a:rPr>
              <a:t>Here in this project we have preprocessed the dataset by removing the rows which has </a:t>
            </a:r>
            <a:r>
              <a:rPr lang="en-US" sz="3200" dirty="0" err="1" smtClean="0">
                <a:latin typeface="Times New Roman" panose="02020603050405020304" pitchFamily="18" charset="0"/>
                <a:cs typeface="Times New Roman" panose="02020603050405020304" pitchFamily="18" charset="0"/>
                <a:sym typeface="Helvetica Neue"/>
              </a:rPr>
              <a:t>NaN</a:t>
            </a:r>
            <a:r>
              <a:rPr lang="en-US" sz="3200" dirty="0" smtClean="0">
                <a:latin typeface="Times New Roman" panose="02020603050405020304" pitchFamily="18" charset="0"/>
                <a:cs typeface="Times New Roman" panose="02020603050405020304" pitchFamily="18" charset="0"/>
                <a:sym typeface="Helvetica Neue"/>
              </a:rPr>
              <a:t> values manually.</a:t>
            </a:r>
          </a:p>
          <a:p>
            <a:pPr marL="457200" indent="-457200" defTabSz="2438337">
              <a:lnSpc>
                <a:spcPct val="90000"/>
              </a:lnSpc>
              <a:spcBef>
                <a:spcPts val="4500"/>
              </a:spcBef>
              <a:buSzPct val="123000"/>
              <a:buFont typeface="Arial" panose="020B0604020202020204" pitchFamily="34" charset="0"/>
              <a:buChar char="•"/>
              <a:defRPr sz="3200" b="0">
                <a:solidFill>
                  <a:srgbClr val="151515"/>
                </a:solidFill>
                <a:latin typeface="Times New Roman"/>
                <a:ea typeface="Times New Roman"/>
                <a:cs typeface="Times New Roman"/>
                <a:sym typeface="Times New Roman"/>
              </a:defRPr>
            </a:pPr>
            <a:r>
              <a:rPr lang="en-US" sz="3200" dirty="0" smtClean="0">
                <a:latin typeface="Times New Roman" panose="02020603050405020304" pitchFamily="18" charset="0"/>
                <a:cs typeface="Times New Roman" panose="02020603050405020304" pitchFamily="18" charset="0"/>
                <a:sym typeface="Helvetica Neue"/>
              </a:rPr>
              <a:t>After that we have extracted dataset for all the three regions by taking the average rate of each month, assuming mean represents the entire month.</a:t>
            </a:r>
          </a:p>
          <a:p>
            <a:pPr marL="457200" indent="-457200" defTabSz="2438337">
              <a:lnSpc>
                <a:spcPct val="90000"/>
              </a:lnSpc>
              <a:spcBef>
                <a:spcPts val="4500"/>
              </a:spcBef>
              <a:buSzPct val="123000"/>
              <a:buFont typeface="Arial" panose="020B0604020202020204" pitchFamily="34" charset="0"/>
              <a:buChar char="•"/>
              <a:defRPr sz="3200" b="0">
                <a:solidFill>
                  <a:srgbClr val="151515"/>
                </a:solidFill>
                <a:latin typeface="Times New Roman"/>
                <a:ea typeface="Times New Roman"/>
                <a:cs typeface="Times New Roman"/>
                <a:sym typeface="Times New Roman"/>
              </a:defRPr>
            </a:pPr>
            <a:endParaRPr sz="3200" dirty="0">
              <a:latin typeface="Times New Roman" panose="02020603050405020304" pitchFamily="18" charset="0"/>
              <a:cs typeface="Times New Roman" panose="02020603050405020304" pitchFamily="18" charset="0"/>
              <a:sym typeface="Helvetica Neue"/>
            </a:endParaRPr>
          </a:p>
        </p:txBody>
      </p:sp>
      <p:sp>
        <p:nvSpPr>
          <p:cNvPr id="182" name="Title 1"/>
          <p:cNvSpPr txBox="1">
            <a:spLocks noGrp="1"/>
          </p:cNvSpPr>
          <p:nvPr>
            <p:ph type="title"/>
          </p:nvPr>
        </p:nvSpPr>
        <p:spPr>
          <a:xfrm>
            <a:off x="1206500" y="1428113"/>
            <a:ext cx="21971005" cy="1006409"/>
          </a:xfrm>
          <a:prstGeom prst="rect">
            <a:avLst/>
          </a:prstGeom>
        </p:spPr>
        <p:txBody>
          <a:bodyPr/>
          <a:lstStyle>
            <a:lvl1pPr>
              <a:defRPr sz="6000" u="sng" spc="-200">
                <a:solidFill>
                  <a:srgbClr val="2F2F2F"/>
                </a:solidFill>
                <a:latin typeface="Times New Roman"/>
                <a:ea typeface="Times New Roman"/>
                <a:cs typeface="Times New Roman"/>
                <a:sym typeface="Times New Roman"/>
              </a:defRPr>
            </a:lvl1pPr>
          </a:lstStyle>
          <a:p>
            <a:r>
              <a:rPr dirty="0"/>
              <a:t>EXPLANATORY DATA ANALYSIS (EDA)</a:t>
            </a:r>
          </a:p>
        </p:txBody>
      </p:sp>
      <p:pic>
        <p:nvPicPr>
          <p:cNvPr id="2" name="Picture 1"/>
          <p:cNvPicPr>
            <a:picLocks noChangeAspect="1"/>
          </p:cNvPicPr>
          <p:nvPr/>
        </p:nvPicPr>
        <p:blipFill>
          <a:blip r:embed="rId2"/>
          <a:stretch>
            <a:fillRect/>
          </a:stretch>
        </p:blipFill>
        <p:spPr>
          <a:xfrm>
            <a:off x="5065516" y="8463701"/>
            <a:ext cx="3498589" cy="3798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10925941" y="8433384"/>
            <a:ext cx="3473318" cy="3859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16761096" y="8403067"/>
            <a:ext cx="3779241" cy="3837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58671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Placeholder 2"/>
          <p:cNvSpPr txBox="1">
            <a:spLocks noGrp="1"/>
          </p:cNvSpPr>
          <p:nvPr>
            <p:ph type="body" sz="quarter" idx="1"/>
          </p:nvPr>
        </p:nvSpPr>
        <p:spPr>
          <a:xfrm>
            <a:off x="1619249" y="2271711"/>
            <a:ext cx="21145499" cy="8686801"/>
          </a:xfrm>
          <a:prstGeom prst="rect">
            <a:avLst/>
          </a:prstGeom>
        </p:spPr>
        <p:txBody>
          <a:bodyPr lIns="50800" tIns="50800" rIns="50800" bIns="50800"/>
          <a:lstStyle/>
          <a:p>
            <a:pPr marL="457200" indent="-457200" defTabSz="2438337">
              <a:lnSpc>
                <a:spcPct val="90000"/>
              </a:lnSpc>
              <a:spcBef>
                <a:spcPts val="4500"/>
              </a:spcBef>
              <a:buSzPct val="123000"/>
              <a:buFont typeface="Arial" panose="020B0604020202020204" pitchFamily="34" charset="0"/>
              <a:buChar char="•"/>
              <a:defRPr sz="3200" b="0">
                <a:solidFill>
                  <a:srgbClr val="151515"/>
                </a:solidFill>
                <a:latin typeface="Times New Roman"/>
                <a:ea typeface="Times New Roman"/>
                <a:cs typeface="Times New Roman"/>
                <a:sym typeface="Times New Roman"/>
              </a:defRPr>
            </a:pPr>
            <a:r>
              <a:rPr lang="en-US" sz="3200" dirty="0" smtClean="0">
                <a:latin typeface="Times New Roman" panose="02020603050405020304" pitchFamily="18" charset="0"/>
                <a:cs typeface="Times New Roman" panose="02020603050405020304" pitchFamily="18" charset="0"/>
                <a:sym typeface="Helvetica Neue"/>
              </a:rPr>
              <a:t>The FOREX dataset has exchange rate of 22 countries in total in a daily basis</a:t>
            </a:r>
          </a:p>
          <a:p>
            <a:pPr marL="457200" indent="-457200" defTabSz="2438337">
              <a:lnSpc>
                <a:spcPct val="90000"/>
              </a:lnSpc>
              <a:spcBef>
                <a:spcPts val="4500"/>
              </a:spcBef>
              <a:buSzPct val="123000"/>
              <a:buFont typeface="Arial" panose="020B0604020202020204" pitchFamily="34" charset="0"/>
              <a:buChar char="•"/>
              <a:defRPr sz="3200" b="0">
                <a:solidFill>
                  <a:srgbClr val="151515"/>
                </a:solidFill>
                <a:latin typeface="Times New Roman"/>
                <a:ea typeface="Times New Roman"/>
                <a:cs typeface="Times New Roman"/>
                <a:sym typeface="Times New Roman"/>
              </a:defRPr>
            </a:pPr>
            <a:r>
              <a:rPr lang="en-US" sz="3200" dirty="0" smtClean="0">
                <a:latin typeface="Times New Roman" panose="02020603050405020304" pitchFamily="18" charset="0"/>
                <a:cs typeface="Times New Roman" panose="02020603050405020304" pitchFamily="18" charset="0"/>
              </a:rPr>
              <a:t>Here in this project we have visualized 12 countries exchange rate among 22 countries </a:t>
            </a:r>
            <a:endParaRPr sz="3200" dirty="0">
              <a:latin typeface="Times New Roman" panose="02020603050405020304" pitchFamily="18" charset="0"/>
              <a:cs typeface="Times New Roman" panose="02020603050405020304" pitchFamily="18" charset="0"/>
              <a:sym typeface="Helvetica Neue"/>
            </a:endParaRPr>
          </a:p>
        </p:txBody>
      </p:sp>
      <p:sp>
        <p:nvSpPr>
          <p:cNvPr id="182" name="Title 1"/>
          <p:cNvSpPr txBox="1">
            <a:spLocks noGrp="1"/>
          </p:cNvSpPr>
          <p:nvPr>
            <p:ph type="title"/>
          </p:nvPr>
        </p:nvSpPr>
        <p:spPr>
          <a:xfrm>
            <a:off x="1206497" y="1265302"/>
            <a:ext cx="21971005" cy="1006409"/>
          </a:xfrm>
          <a:prstGeom prst="rect">
            <a:avLst/>
          </a:prstGeom>
        </p:spPr>
        <p:txBody>
          <a:bodyPr/>
          <a:lstStyle>
            <a:lvl1pPr>
              <a:defRPr sz="6000" u="sng" spc="-200">
                <a:solidFill>
                  <a:srgbClr val="2F2F2F"/>
                </a:solidFill>
                <a:latin typeface="Times New Roman"/>
                <a:ea typeface="Times New Roman"/>
                <a:cs typeface="Times New Roman"/>
                <a:sym typeface="Times New Roman"/>
              </a:defRPr>
            </a:lvl1pPr>
          </a:lstStyle>
          <a:p>
            <a:r>
              <a:rPr lang="en-US" dirty="0" smtClean="0"/>
              <a:t>Data Visualization</a:t>
            </a:r>
            <a:r>
              <a:rPr dirty="0" smtClean="0"/>
              <a:t> </a:t>
            </a:r>
            <a:r>
              <a:rPr dirty="0"/>
              <a:t>(EDA)</a:t>
            </a:r>
          </a:p>
        </p:txBody>
      </p:sp>
      <p:pic>
        <p:nvPicPr>
          <p:cNvPr id="5" name="Picture 4"/>
          <p:cNvPicPr>
            <a:picLocks noChangeAspect="1"/>
          </p:cNvPicPr>
          <p:nvPr/>
        </p:nvPicPr>
        <p:blipFill>
          <a:blip r:embed="rId2"/>
          <a:stretch>
            <a:fillRect/>
          </a:stretch>
        </p:blipFill>
        <p:spPr>
          <a:xfrm>
            <a:off x="4747056" y="4281487"/>
            <a:ext cx="14154781" cy="8102534"/>
          </a:xfrm>
          <a:prstGeom prst="rect">
            <a:avLst/>
          </a:prstGeom>
        </p:spPr>
      </p:pic>
    </p:spTree>
    <p:extLst>
      <p:ext uri="{BB962C8B-B14F-4D97-AF65-F5344CB8AC3E}">
        <p14:creationId xmlns:p14="http://schemas.microsoft.com/office/powerpoint/2010/main" val="148011670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gression Techniques"/>
          <p:cNvSpPr txBox="1">
            <a:spLocks noGrp="1"/>
          </p:cNvSpPr>
          <p:nvPr>
            <p:ph type="title"/>
          </p:nvPr>
        </p:nvSpPr>
        <p:spPr>
          <a:prstGeom prst="rect">
            <a:avLst/>
          </a:prstGeom>
        </p:spPr>
        <p:txBody>
          <a:bodyPr/>
          <a:lstStyle/>
          <a:p>
            <a:r>
              <a:rPr dirty="0"/>
              <a:t>Regression Techniques</a:t>
            </a:r>
          </a:p>
        </p:txBody>
      </p:sp>
      <mc:AlternateContent xmlns:mc="http://schemas.openxmlformats.org/markup-compatibility/2006" xmlns:a14="http://schemas.microsoft.com/office/drawing/2010/main">
        <mc:Choice Requires="a14">
          <p:sp>
            <p:nvSpPr>
              <p:cNvPr id="186" name="Technical Indicators used are Interest-Rate Differential, GDP(Gross-DomesticProduct) Growth Rate and Unemployment Rate.…"/>
              <p:cNvSpPr txBox="1">
                <a:spLocks noGrp="1"/>
              </p:cNvSpPr>
              <p:nvPr>
                <p:ph type="body" sz="quarter" idx="1"/>
              </p:nvPr>
            </p:nvSpPr>
            <p:spPr>
              <a:xfrm>
                <a:off x="1600200" y="2935324"/>
                <a:ext cx="21126450" cy="9028076"/>
              </a:xfrm>
              <a:prstGeom prst="rect">
                <a:avLst/>
              </a:prstGeom>
            </p:spPr>
            <p:txBody>
              <a:bodyPr lIns="50800" tIns="50800" rIns="50800" bIns="50800">
                <a:normAutofit lnSpcReduction="10000"/>
              </a:bodyPr>
              <a:lstStyle/>
              <a:p>
                <a:pPr marL="457200" indent="-457200" defTabSz="2438337">
                  <a:lnSpc>
                    <a:spcPct val="90000"/>
                  </a:lnSpc>
                  <a:spcBef>
                    <a:spcPts val="4500"/>
                  </a:spcBef>
                  <a:buSzPct val="123000"/>
                  <a:buFont typeface="Arial"/>
                  <a:buChar char="•"/>
                  <a:defRPr sz="3200" b="0">
                    <a:latin typeface="Times New Roman"/>
                    <a:ea typeface="Times New Roman"/>
                    <a:cs typeface="Times New Roman"/>
                    <a:sym typeface="Times New Roman"/>
                  </a:defRPr>
                </a:pPr>
                <a:r>
                  <a:rPr dirty="0"/>
                  <a:t>Technical Indicators used are Interest-Rate Differential, GDP(Gross-</a:t>
                </a:r>
                <a:r>
                  <a:rPr dirty="0" err="1"/>
                  <a:t>DomesticProduct</a:t>
                </a:r>
                <a:r>
                  <a:rPr dirty="0"/>
                  <a:t>) Growth Rate and Unemployment Rate.</a:t>
                </a:r>
              </a:p>
              <a:p>
                <a:pPr marL="457200" lvl="4" indent="-457200" defTabSz="2438337">
                  <a:lnSpc>
                    <a:spcPct val="90000"/>
                  </a:lnSpc>
                  <a:spcBef>
                    <a:spcPts val="4500"/>
                  </a:spcBef>
                  <a:buFont typeface="Arial"/>
                  <a:defRPr sz="3200" b="0">
                    <a:latin typeface="Times New Roman"/>
                    <a:ea typeface="Times New Roman"/>
                    <a:cs typeface="Times New Roman"/>
                    <a:sym typeface="Times New Roman"/>
                  </a:defRPr>
                </a:pPr>
                <a:r>
                  <a:rPr dirty="0"/>
                  <a:t>Linear Regression - Linear regression analysis is used to predict the value of a variable based on the value of another variable.  </a:t>
                </a:r>
              </a:p>
              <a:p>
                <a:pPr marL="0" lvl="4" indent="914400" defTabSz="2438337">
                  <a:lnSpc>
                    <a:spcPct val="90000"/>
                  </a:lnSpc>
                  <a:spcBef>
                    <a:spcPts val="4500"/>
                  </a:spcBef>
                  <a:buSzTx/>
                  <a:buNone/>
                  <a:defRPr sz="3200" b="0">
                    <a:latin typeface="Times New Roman"/>
                    <a:ea typeface="Times New Roman"/>
                    <a:cs typeface="Times New Roman"/>
                    <a:sym typeface="Times New Roman"/>
                  </a:defRPr>
                </a:pPr>
                <a:r>
                  <a:rPr dirty="0"/>
                  <a:t>                                                                           </a:t>
                </a:r>
                <a14:m>
                  <m:oMath xmlns:m="http://schemas.openxmlformats.org/officeDocument/2006/math">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𝑌</m:t>
                        </m:r>
                      </m:e>
                      <m:sub>
                        <m:r>
                          <a:rPr sz="4300" i="1">
                            <a:solidFill>
                              <a:srgbClr val="000000"/>
                            </a:solidFill>
                            <a:latin typeface="Cambria Math" panose="02040503050406030204" pitchFamily="18" charset="0"/>
                          </a:rPr>
                          <m:t>𝑖</m:t>
                        </m:r>
                      </m:sub>
                    </m:sSub>
                    <m:r>
                      <a:rPr sz="4300" i="1">
                        <a:solidFill>
                          <a:srgbClr val="000000"/>
                        </a:solidFill>
                        <a:latin typeface="Cambria Math" panose="02040503050406030204" pitchFamily="18" charset="0"/>
                      </a:rPr>
                      <m:t>=</m:t>
                    </m:r>
                    <m:r>
                      <a:rPr sz="4300" i="1">
                        <a:solidFill>
                          <a:srgbClr val="000000"/>
                        </a:solidFill>
                        <a:latin typeface="Cambria Math" panose="02040503050406030204" pitchFamily="18" charset="0"/>
                      </a:rPr>
                      <m:t>𝑓</m:t>
                    </m:r>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𝑋</m:t>
                        </m:r>
                      </m:e>
                      <m:sub>
                        <m:r>
                          <a:rPr sz="4300" i="1">
                            <a:solidFill>
                              <a:srgbClr val="000000"/>
                            </a:solidFill>
                            <a:latin typeface="Cambria Math" panose="02040503050406030204" pitchFamily="18" charset="0"/>
                          </a:rPr>
                          <m:t>𝑖</m:t>
                        </m:r>
                      </m:sub>
                    </m:sSub>
                    <m:r>
                      <a:rPr sz="4300" i="1">
                        <a:solidFill>
                          <a:srgbClr val="000000"/>
                        </a:solidFill>
                        <a:latin typeface="Cambria Math" panose="02040503050406030204" pitchFamily="18" charset="0"/>
                      </a:rPr>
                      <m:t>,</m:t>
                    </m:r>
                    <m:r>
                      <a:rPr sz="4300" i="1">
                        <a:solidFill>
                          <a:srgbClr val="000000"/>
                        </a:solidFill>
                        <a:latin typeface="Cambria Math" panose="02040503050406030204" pitchFamily="18" charset="0"/>
                      </a:rPr>
                      <m:t>𝛽</m:t>
                    </m:r>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𝑒</m:t>
                        </m:r>
                      </m:e>
                      <m:sub>
                        <m:r>
                          <a:rPr sz="4300" i="1">
                            <a:solidFill>
                              <a:srgbClr val="000000"/>
                            </a:solidFill>
                            <a:latin typeface="Cambria Math" panose="02040503050406030204" pitchFamily="18" charset="0"/>
                          </a:rPr>
                          <m:t>𝑖</m:t>
                        </m:r>
                      </m:sub>
                    </m:sSub>
                  </m:oMath>
                </a14:m>
                <a:endParaRPr dirty="0"/>
              </a:p>
              <a:p>
                <a:pPr marL="457200" indent="-457200" defTabSz="2438337">
                  <a:lnSpc>
                    <a:spcPct val="90000"/>
                  </a:lnSpc>
                  <a:spcBef>
                    <a:spcPts val="4500"/>
                  </a:spcBef>
                  <a:buSzPct val="123000"/>
                  <a:buFont typeface="Arial"/>
                  <a:buChar char="•"/>
                  <a:defRPr sz="3200" b="0">
                    <a:latin typeface="Times New Roman"/>
                    <a:ea typeface="Times New Roman"/>
                    <a:cs typeface="Times New Roman"/>
                    <a:sym typeface="Times New Roman"/>
                  </a:defRPr>
                </a:pPr>
                <a:r>
                  <a:rPr dirty="0"/>
                  <a:t>Multiple Line - is a statistical technique that uses several explanatory variables to predict the outcome of a response variable. </a:t>
                </a:r>
              </a:p>
              <a:p>
                <a:pPr algn="ctr" defTabSz="2438337">
                  <a:lnSpc>
                    <a:spcPct val="90000"/>
                  </a:lnSpc>
                  <a:spcBef>
                    <a:spcPts val="4500"/>
                  </a:spcBef>
                  <a:defRPr sz="3200" b="0">
                    <a:latin typeface="Times New Roman"/>
                    <a:ea typeface="Times New Roman"/>
                    <a:cs typeface="Times New Roman"/>
                    <a:sym typeface="Times New Roman"/>
                  </a:defRPr>
                </a:pPr>
                <a14:m>
                  <m:oMathPara xmlns:m="http://schemas.openxmlformats.org/officeDocument/2006/math">
                    <m:oMathParaPr>
                      <m:jc m:val="center"/>
                    </m:oMathParaPr>
                    <m:oMath xmlns:m="http://schemas.openxmlformats.org/officeDocument/2006/math">
                      <m:limUpp>
                        <m:limUppPr>
                          <m:ctrlPr>
                            <a:rPr sz="4300" i="1">
                              <a:solidFill>
                                <a:srgbClr val="000000"/>
                              </a:solidFill>
                              <a:latin typeface="Cambria Math" panose="02040503050406030204" pitchFamily="18" charset="0"/>
                            </a:rPr>
                          </m:ctrlPr>
                        </m:limUppPr>
                        <m:e>
                          <m:r>
                            <a:rPr sz="4300" i="1">
                              <a:solidFill>
                                <a:srgbClr val="000000"/>
                              </a:solidFill>
                              <a:latin typeface="Cambria Math" panose="02040503050406030204" pitchFamily="18" charset="0"/>
                            </a:rPr>
                            <m:t>𝑌</m:t>
                          </m:r>
                        </m:e>
                        <m:lim>
                          <m:r>
                            <a:rPr sz="4300" i="1">
                              <a:solidFill>
                                <a:srgbClr val="000000"/>
                              </a:solidFill>
                              <a:latin typeface="Cambria Math" panose="02040503050406030204" pitchFamily="18" charset="0"/>
                            </a:rPr>
                            <m:t>̂</m:t>
                          </m:r>
                        </m:lim>
                      </m:limUpp>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𝑏</m:t>
                          </m:r>
                        </m:e>
                        <m:sub>
                          <m:r>
                            <a:rPr sz="4300" i="1">
                              <a:solidFill>
                                <a:srgbClr val="000000"/>
                              </a:solidFill>
                              <a:latin typeface="Cambria Math" panose="02040503050406030204" pitchFamily="18" charset="0"/>
                            </a:rPr>
                            <m:t>0</m:t>
                          </m:r>
                        </m:sub>
                      </m:sSub>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𝑏</m:t>
                          </m:r>
                        </m:e>
                        <m:sub>
                          <m:r>
                            <a:rPr sz="4300" i="1">
                              <a:solidFill>
                                <a:srgbClr val="000000"/>
                              </a:solidFill>
                              <a:latin typeface="Cambria Math" panose="02040503050406030204" pitchFamily="18" charset="0"/>
                            </a:rPr>
                            <m:t>1</m:t>
                          </m:r>
                        </m:sub>
                      </m:sSub>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𝑋</m:t>
                          </m:r>
                        </m:e>
                        <m:sub>
                          <m:r>
                            <a:rPr sz="4300" i="1">
                              <a:solidFill>
                                <a:srgbClr val="000000"/>
                              </a:solidFill>
                              <a:latin typeface="Cambria Math" panose="02040503050406030204" pitchFamily="18" charset="0"/>
                            </a:rPr>
                            <m:t>1</m:t>
                          </m:r>
                        </m:sub>
                      </m:sSub>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𝑏</m:t>
                          </m:r>
                        </m:e>
                        <m:sub>
                          <m:r>
                            <a:rPr sz="4300" i="1">
                              <a:solidFill>
                                <a:srgbClr val="000000"/>
                              </a:solidFill>
                              <a:latin typeface="Cambria Math" panose="02040503050406030204" pitchFamily="18" charset="0"/>
                            </a:rPr>
                            <m:t>2</m:t>
                          </m:r>
                        </m:sub>
                      </m:sSub>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𝑋</m:t>
                          </m:r>
                        </m:e>
                        <m:sub>
                          <m:r>
                            <a:rPr sz="4300" i="1">
                              <a:solidFill>
                                <a:srgbClr val="000000"/>
                              </a:solidFill>
                              <a:latin typeface="Cambria Math" panose="02040503050406030204" pitchFamily="18" charset="0"/>
                            </a:rPr>
                            <m:t>2</m:t>
                          </m:r>
                        </m:sub>
                      </m:sSub>
                      <m:r>
                        <a:rPr sz="4300" i="1">
                          <a:solidFill>
                            <a:srgbClr val="000000"/>
                          </a:solidFill>
                          <a:latin typeface="Cambria Math" panose="02040503050406030204" pitchFamily="18" charset="0"/>
                        </a:rPr>
                        <m:t>+...+</m:t>
                      </m:r>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𝑏</m:t>
                          </m:r>
                        </m:e>
                        <m:sub>
                          <m:r>
                            <a:rPr sz="4300" i="1">
                              <a:solidFill>
                                <a:srgbClr val="000000"/>
                              </a:solidFill>
                              <a:latin typeface="Cambria Math" panose="02040503050406030204" pitchFamily="18" charset="0"/>
                            </a:rPr>
                            <m:t>𝑝</m:t>
                          </m:r>
                        </m:sub>
                      </m:sSub>
                      <m:sSub>
                        <m:sSubPr>
                          <m:ctrlPr>
                            <a:rPr sz="4300" i="1">
                              <a:solidFill>
                                <a:srgbClr val="000000"/>
                              </a:solidFill>
                              <a:latin typeface="Cambria Math" panose="02040503050406030204" pitchFamily="18" charset="0"/>
                            </a:rPr>
                          </m:ctrlPr>
                        </m:sSubPr>
                        <m:e>
                          <m:r>
                            <a:rPr sz="4300" i="1">
                              <a:solidFill>
                                <a:srgbClr val="000000"/>
                              </a:solidFill>
                              <a:latin typeface="Cambria Math" panose="02040503050406030204" pitchFamily="18" charset="0"/>
                            </a:rPr>
                            <m:t>𝑋</m:t>
                          </m:r>
                        </m:e>
                        <m:sub>
                          <m:r>
                            <a:rPr sz="4300" i="1">
                              <a:solidFill>
                                <a:srgbClr val="000000"/>
                              </a:solidFill>
                              <a:latin typeface="Cambria Math" panose="02040503050406030204" pitchFamily="18" charset="0"/>
                            </a:rPr>
                            <m:t>𝑝</m:t>
                          </m:r>
                        </m:sub>
                      </m:sSub>
                    </m:oMath>
                  </m:oMathPara>
                </a14:m>
                <a:endParaRPr dirty="0"/>
              </a:p>
              <a:p>
                <a:pPr marL="457200" indent="-457200" defTabSz="2438337">
                  <a:lnSpc>
                    <a:spcPct val="90000"/>
                  </a:lnSpc>
                  <a:spcBef>
                    <a:spcPts val="4500"/>
                  </a:spcBef>
                  <a:buSzPct val="123000"/>
                  <a:buFont typeface="Arial"/>
                  <a:buChar char="•"/>
                  <a:defRPr sz="3200" b="0">
                    <a:latin typeface="Times New Roman"/>
                    <a:ea typeface="Times New Roman"/>
                    <a:cs typeface="Times New Roman"/>
                    <a:sym typeface="Times New Roman"/>
                  </a:defRPr>
                </a:pPr>
                <a:r>
                  <a:rPr dirty="0"/>
                  <a:t>Polynomial - Polynomial regression is a form of Linear regression where only due to the Non-linear relationship between dependent and independent variables we add some polynomial terms to linear regression to convert it into Polynomial regression.</a:t>
                </a:r>
              </a:p>
              <a:p>
                <a:pPr algn="ctr" defTabSz="2438337">
                  <a:lnSpc>
                    <a:spcPct val="90000"/>
                  </a:lnSpc>
                  <a:spcBef>
                    <a:spcPts val="4500"/>
                  </a:spcBef>
                  <a:defRPr sz="4400" b="0">
                    <a:latin typeface="Times New Roman"/>
                    <a:ea typeface="Times New Roman"/>
                    <a:cs typeface="Times New Roman"/>
                    <a:sym typeface="Times New Roman"/>
                  </a:defRPr>
                </a:pPr>
                <a:r>
                  <a:rPr b="1" dirty="0">
                    <a:solidFill>
                      <a:srgbClr val="222222"/>
                    </a:solidFill>
                    <a:uFill>
                      <a:solidFill>
                        <a:srgbClr val="222222"/>
                      </a:solidFill>
                    </a:uFill>
                  </a:rPr>
                  <a:t>y = a</a:t>
                </a:r>
                <a:r>
                  <a:rPr b="1" baseline="-5999" dirty="0">
                    <a:solidFill>
                      <a:srgbClr val="222222"/>
                    </a:solidFill>
                    <a:uFill>
                      <a:solidFill>
                        <a:srgbClr val="222222"/>
                      </a:solidFill>
                    </a:uFill>
                  </a:rPr>
                  <a:t>0</a:t>
                </a:r>
                <a:r>
                  <a:rPr b="1" dirty="0">
                    <a:solidFill>
                      <a:srgbClr val="222222"/>
                    </a:solidFill>
                    <a:uFill>
                      <a:solidFill>
                        <a:srgbClr val="222222"/>
                      </a:solidFill>
                    </a:uFill>
                  </a:rPr>
                  <a:t> + a</a:t>
                </a:r>
                <a:r>
                  <a:rPr b="1" baseline="-5999" dirty="0">
                    <a:solidFill>
                      <a:srgbClr val="222222"/>
                    </a:solidFill>
                    <a:uFill>
                      <a:solidFill>
                        <a:srgbClr val="222222"/>
                      </a:solidFill>
                    </a:uFill>
                  </a:rPr>
                  <a:t>1</a:t>
                </a:r>
                <a:r>
                  <a:rPr b="1" dirty="0">
                    <a:solidFill>
                      <a:srgbClr val="222222"/>
                    </a:solidFill>
                    <a:uFill>
                      <a:solidFill>
                        <a:srgbClr val="222222"/>
                      </a:solidFill>
                    </a:uFill>
                  </a:rPr>
                  <a:t>x</a:t>
                </a:r>
                <a:r>
                  <a:rPr b="1" baseline="-5999" dirty="0">
                    <a:solidFill>
                      <a:srgbClr val="222222"/>
                    </a:solidFill>
                    <a:uFill>
                      <a:solidFill>
                        <a:srgbClr val="222222"/>
                      </a:solidFill>
                    </a:uFill>
                  </a:rPr>
                  <a:t>1</a:t>
                </a:r>
                <a:r>
                  <a:rPr b="1" dirty="0">
                    <a:solidFill>
                      <a:srgbClr val="222222"/>
                    </a:solidFill>
                    <a:uFill>
                      <a:solidFill>
                        <a:srgbClr val="222222"/>
                      </a:solidFill>
                    </a:uFill>
                  </a:rPr>
                  <a:t> + a</a:t>
                </a:r>
                <a:r>
                  <a:rPr b="1" baseline="-5999" dirty="0">
                    <a:solidFill>
                      <a:srgbClr val="222222"/>
                    </a:solidFill>
                    <a:uFill>
                      <a:solidFill>
                        <a:srgbClr val="222222"/>
                      </a:solidFill>
                    </a:uFill>
                  </a:rPr>
                  <a:t>2</a:t>
                </a:r>
                <a:r>
                  <a:rPr b="1" dirty="0">
                    <a:solidFill>
                      <a:srgbClr val="222222"/>
                    </a:solidFill>
                    <a:uFill>
                      <a:solidFill>
                        <a:srgbClr val="222222"/>
                      </a:solidFill>
                    </a:uFill>
                  </a:rPr>
                  <a:t>x</a:t>
                </a:r>
                <a:r>
                  <a:rPr b="1" baseline="-5999" dirty="0">
                    <a:solidFill>
                      <a:srgbClr val="222222"/>
                    </a:solidFill>
                    <a:uFill>
                      <a:solidFill>
                        <a:srgbClr val="222222"/>
                      </a:solidFill>
                    </a:uFill>
                  </a:rPr>
                  <a:t>1</a:t>
                </a:r>
                <a:r>
                  <a:rPr b="1" baseline="31999" dirty="0">
                    <a:solidFill>
                      <a:srgbClr val="222222"/>
                    </a:solidFill>
                    <a:uFill>
                      <a:solidFill>
                        <a:srgbClr val="222222"/>
                      </a:solidFill>
                    </a:uFill>
                  </a:rPr>
                  <a:t>2</a:t>
                </a:r>
                <a:r>
                  <a:rPr b="1" dirty="0">
                    <a:solidFill>
                      <a:srgbClr val="222222"/>
                    </a:solidFill>
                    <a:uFill>
                      <a:solidFill>
                        <a:srgbClr val="222222"/>
                      </a:solidFill>
                    </a:uFill>
                  </a:rPr>
                  <a:t> + … + a</a:t>
                </a:r>
                <a:r>
                  <a:rPr b="1" baseline="-5999" dirty="0">
                    <a:solidFill>
                      <a:srgbClr val="222222"/>
                    </a:solidFill>
                    <a:uFill>
                      <a:solidFill>
                        <a:srgbClr val="222222"/>
                      </a:solidFill>
                    </a:uFill>
                  </a:rPr>
                  <a:t>n</a:t>
                </a:r>
                <a:r>
                  <a:rPr b="1" dirty="0">
                    <a:solidFill>
                      <a:srgbClr val="222222"/>
                    </a:solidFill>
                    <a:uFill>
                      <a:solidFill>
                        <a:srgbClr val="222222"/>
                      </a:solidFill>
                    </a:uFill>
                  </a:rPr>
                  <a:t>x</a:t>
                </a:r>
                <a:r>
                  <a:rPr b="1" baseline="-5999" dirty="0">
                    <a:solidFill>
                      <a:srgbClr val="222222"/>
                    </a:solidFill>
                    <a:uFill>
                      <a:solidFill>
                        <a:srgbClr val="222222"/>
                      </a:solidFill>
                    </a:uFill>
                  </a:rPr>
                  <a:t>1</a:t>
                </a:r>
                <a:r>
                  <a:rPr b="1" baseline="31999" dirty="0">
                    <a:solidFill>
                      <a:srgbClr val="222222"/>
                    </a:solidFill>
                    <a:uFill>
                      <a:solidFill>
                        <a:srgbClr val="222222"/>
                      </a:solidFill>
                    </a:uFill>
                  </a:rPr>
                  <a:t>n</a:t>
                </a:r>
              </a:p>
            </p:txBody>
          </p:sp>
        </mc:Choice>
        <mc:Fallback xmlns="">
          <p:sp>
            <p:nvSpPr>
              <p:cNvPr id="186" name="Technical Indicators used are Interest-Rate Differential, GDP(Gross-DomesticProduct) Growth Rate and Unemployment Rate.…"/>
              <p:cNvSpPr txBox="1">
                <a:spLocks noGrp="1" noRot="1" noChangeAspect="1" noMove="1" noResize="1" noEditPoints="1" noAdjustHandles="1" noChangeArrowheads="1" noChangeShapeType="1" noTextEdit="1"/>
              </p:cNvSpPr>
              <p:nvPr>
                <p:ph type="body" sz="quarter" idx="1"/>
              </p:nvPr>
            </p:nvSpPr>
            <p:spPr>
              <a:xfrm>
                <a:off x="1600200" y="2935324"/>
                <a:ext cx="21126450" cy="9028076"/>
              </a:xfrm>
              <a:prstGeom prst="rect">
                <a:avLst/>
              </a:prstGeom>
              <a:blipFill>
                <a:blip r:embed="rId2"/>
                <a:stretch>
                  <a:fillRect l="-1097" t="-2768" r="-1703"/>
                </a:stretch>
              </a:blipFill>
            </p:spPr>
            <p:txBody>
              <a:bodyPr/>
              <a:lstStyle/>
              <a:p>
                <a:r>
                  <a:rPr lang="en-IN">
                    <a:noFill/>
                  </a:rPr>
                  <a:t> </a:t>
                </a:r>
              </a:p>
            </p:txBody>
          </p:sp>
        </mc:Fallback>
      </mc:AlternateContent>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ince Polynomial Regression is giving maximum accuracy, we go ahead with this for the rest of the project in comparison to the other two."/>
          <p:cNvSpPr txBox="1">
            <a:spLocks noGrp="1"/>
          </p:cNvSpPr>
          <p:nvPr>
            <p:ph type="title"/>
          </p:nvPr>
        </p:nvSpPr>
        <p:spPr>
          <a:xfrm>
            <a:off x="1333500" y="3868669"/>
            <a:ext cx="21717000" cy="1434951"/>
          </a:xfrm>
          <a:prstGeom prst="rect">
            <a:avLst/>
          </a:prstGeom>
        </p:spPr>
        <p:txBody>
          <a:bodyPr/>
          <a:lstStyle>
            <a:lvl1pPr>
              <a:defRPr sz="2900" b="0" spc="-58"/>
            </a:lvl1pPr>
          </a:lstStyle>
          <a:p>
            <a:r>
              <a:rPr dirty="0"/>
              <a:t>Since Polynomial Regression is giving maximum accuracy, we go ahead with this for the rest of the project in comparison to the other two.</a:t>
            </a:r>
          </a:p>
        </p:txBody>
      </p:sp>
      <p:pic>
        <p:nvPicPr>
          <p:cNvPr id="189" name="Picture 3" descr="Picture 3"/>
          <p:cNvPicPr>
            <a:picLocks noChangeAspect="1"/>
          </p:cNvPicPr>
          <p:nvPr/>
        </p:nvPicPr>
        <p:blipFill>
          <a:blip r:embed="rId2">
            <a:extLst/>
          </a:blip>
          <a:stretch>
            <a:fillRect/>
          </a:stretch>
        </p:blipFill>
        <p:spPr>
          <a:xfrm>
            <a:off x="15749768" y="5894693"/>
            <a:ext cx="6795631" cy="5359156"/>
          </a:xfrm>
          <a:prstGeom prst="rect">
            <a:avLst/>
          </a:prstGeom>
          <a:ln w="12700">
            <a:miter lim="400000"/>
          </a:ln>
        </p:spPr>
      </p:pic>
      <p:pic>
        <p:nvPicPr>
          <p:cNvPr id="190" name="Picture 2" descr="Picture 2"/>
          <p:cNvPicPr>
            <a:picLocks noChangeAspect="1"/>
          </p:cNvPicPr>
          <p:nvPr/>
        </p:nvPicPr>
        <p:blipFill>
          <a:blip r:embed="rId3">
            <a:extLst/>
          </a:blip>
          <a:stretch>
            <a:fillRect/>
          </a:stretch>
        </p:blipFill>
        <p:spPr>
          <a:xfrm>
            <a:off x="8343900" y="5894693"/>
            <a:ext cx="7180672" cy="5335784"/>
          </a:xfrm>
          <a:prstGeom prst="rect">
            <a:avLst/>
          </a:prstGeom>
          <a:ln w="12700">
            <a:miter lim="400000"/>
          </a:ln>
        </p:spPr>
      </p:pic>
      <p:pic>
        <p:nvPicPr>
          <p:cNvPr id="191" name="Picture 1" descr="Picture 1"/>
          <p:cNvPicPr>
            <a:picLocks noChangeAspect="1"/>
          </p:cNvPicPr>
          <p:nvPr/>
        </p:nvPicPr>
        <p:blipFill>
          <a:blip r:embed="rId4">
            <a:extLst/>
          </a:blip>
          <a:stretch>
            <a:fillRect/>
          </a:stretch>
        </p:blipFill>
        <p:spPr>
          <a:xfrm>
            <a:off x="1577897" y="5894693"/>
            <a:ext cx="6538299" cy="5078107"/>
          </a:xfrm>
          <a:prstGeom prst="rect">
            <a:avLst/>
          </a:prstGeom>
          <a:ln w="12700">
            <a:miter lim="400000"/>
          </a:ln>
        </p:spPr>
      </p:pic>
      <p:graphicFrame>
        <p:nvGraphicFramePr>
          <p:cNvPr id="2" name="Table 1"/>
          <p:cNvGraphicFramePr>
            <a:graphicFrameLocks noGrp="1"/>
          </p:cNvGraphicFramePr>
          <p:nvPr>
            <p:extLst>
              <p:ext uri="{D42A27DB-BD31-4B8C-83A1-F6EECF244321}">
                <p14:modId xmlns:p14="http://schemas.microsoft.com/office/powerpoint/2010/main" val="119400230"/>
              </p:ext>
            </p:extLst>
          </p:nvPr>
        </p:nvGraphicFramePr>
        <p:xfrm>
          <a:off x="1577897" y="1544625"/>
          <a:ext cx="20037502" cy="2411548"/>
        </p:xfrm>
        <a:graphic>
          <a:graphicData uri="http://schemas.openxmlformats.org/drawingml/2006/table">
            <a:tbl>
              <a:tblPr bandRow="1">
                <a:tableStyleId>{5940675A-B579-460E-94D1-54222C63F5DA}</a:tableStyleId>
              </a:tblPr>
              <a:tblGrid>
                <a:gridCol w="3487785">
                  <a:extLst>
                    <a:ext uri="{9D8B030D-6E8A-4147-A177-3AD203B41FA5}">
                      <a16:colId xmlns:a16="http://schemas.microsoft.com/office/drawing/2014/main" val="440423044"/>
                    </a:ext>
                  </a:extLst>
                </a:gridCol>
                <a:gridCol w="2782918">
                  <a:extLst>
                    <a:ext uri="{9D8B030D-6E8A-4147-A177-3AD203B41FA5}">
                      <a16:colId xmlns:a16="http://schemas.microsoft.com/office/drawing/2014/main" val="1001590722"/>
                    </a:ext>
                  </a:extLst>
                </a:gridCol>
                <a:gridCol w="5994400">
                  <a:extLst>
                    <a:ext uri="{9D8B030D-6E8A-4147-A177-3AD203B41FA5}">
                      <a16:colId xmlns:a16="http://schemas.microsoft.com/office/drawing/2014/main" val="3533299759"/>
                    </a:ext>
                  </a:extLst>
                </a:gridCol>
                <a:gridCol w="2184400">
                  <a:extLst>
                    <a:ext uri="{9D8B030D-6E8A-4147-A177-3AD203B41FA5}">
                      <a16:colId xmlns:a16="http://schemas.microsoft.com/office/drawing/2014/main" val="1935210408"/>
                    </a:ext>
                  </a:extLst>
                </a:gridCol>
                <a:gridCol w="2489200">
                  <a:extLst>
                    <a:ext uri="{9D8B030D-6E8A-4147-A177-3AD203B41FA5}">
                      <a16:colId xmlns:a16="http://schemas.microsoft.com/office/drawing/2014/main" val="771744713"/>
                    </a:ext>
                  </a:extLst>
                </a:gridCol>
                <a:gridCol w="3098799">
                  <a:extLst>
                    <a:ext uri="{9D8B030D-6E8A-4147-A177-3AD203B41FA5}">
                      <a16:colId xmlns:a16="http://schemas.microsoft.com/office/drawing/2014/main" val="4198501531"/>
                    </a:ext>
                  </a:extLst>
                </a:gridCol>
              </a:tblGrid>
              <a:tr h="331533">
                <a:tc>
                  <a:txBody>
                    <a:bodyPr/>
                    <a:lstStyle/>
                    <a:p>
                      <a:pPr algn="l" rtl="0" fontAlgn="ctr"/>
                      <a:r>
                        <a:rPr lang="en-IN" sz="2400" b="1" u="none" strike="noStrike" dirty="0">
                          <a:effectLst/>
                        </a:rPr>
                        <a:t>Regression Techniques</a:t>
                      </a:r>
                      <a:endParaRPr lang="en-IN"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b="1" u="none" strike="noStrike" dirty="0">
                          <a:effectLst/>
                        </a:rPr>
                        <a:t>Dependant Variables</a:t>
                      </a:r>
                      <a:endParaRPr lang="en-IN"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b="1" u="none" strike="noStrike" dirty="0" err="1">
                          <a:effectLst/>
                        </a:rPr>
                        <a:t>Independant</a:t>
                      </a:r>
                      <a:r>
                        <a:rPr lang="en-IN" sz="2400" b="1" u="none" strike="noStrike" dirty="0">
                          <a:effectLst/>
                        </a:rPr>
                        <a:t> Variable</a:t>
                      </a:r>
                      <a:endParaRPr lang="en-IN" sz="2400" b="1" i="0" u="none" strike="noStrike" dirty="0">
                        <a:solidFill>
                          <a:srgbClr val="000000"/>
                        </a:solidFill>
                        <a:effectLst/>
                        <a:latin typeface="Calibri" panose="020F0502020204030204" pitchFamily="34" charset="0"/>
                      </a:endParaRPr>
                    </a:p>
                  </a:txBody>
                  <a:tcPr marL="9525" marR="9525" marT="9525" marB="0" anchor="ctr"/>
                </a:tc>
                <a:tc gridSpan="3">
                  <a:txBody>
                    <a:bodyPr/>
                    <a:lstStyle/>
                    <a:p>
                      <a:pPr algn="ctr" fontAlgn="b"/>
                      <a:r>
                        <a:rPr lang="en-IN" sz="2400" b="1" u="none" strike="noStrike" dirty="0">
                          <a:effectLst/>
                        </a:rPr>
                        <a:t>Overall Accuracy</a:t>
                      </a:r>
                      <a:endParaRPr lang="en-IN" sz="2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93668704"/>
                  </a:ext>
                </a:extLst>
              </a:tr>
              <a:tr h="600074">
                <a:tc>
                  <a:txBody>
                    <a:bodyPr/>
                    <a:lstStyle/>
                    <a:p>
                      <a:pPr algn="l" rtl="0" fontAlgn="ctr"/>
                      <a:r>
                        <a:rPr lang="en-IN" sz="2400" b="1" u="none" strike="noStrike">
                          <a:effectLst/>
                        </a:rPr>
                        <a:t> </a:t>
                      </a:r>
                      <a:endParaRPr lang="en-IN" sz="2400" b="1"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a:effectLst/>
                        </a:rPr>
                        <a:t> </a:t>
                      </a:r>
                      <a:endParaRPr lang="en-IN" sz="2400" b="1"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a:effectLst/>
                        </a:rPr>
                        <a:t> </a:t>
                      </a:r>
                      <a:endParaRPr lang="en-IN" sz="24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2400" u="none" strike="noStrike">
                          <a:effectLst/>
                        </a:rPr>
                        <a:t>Australia</a:t>
                      </a:r>
                      <a:endParaRPr lang="en-IN"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400" u="none" strike="noStrike">
                          <a:effectLst/>
                        </a:rPr>
                        <a:t>European Union</a:t>
                      </a:r>
                      <a:endParaRPr lang="en-IN"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400" u="none" strike="noStrike" dirty="0">
                          <a:effectLst/>
                        </a:rPr>
                        <a:t>United Kingdom</a:t>
                      </a:r>
                      <a:endParaRPr lang="en-I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49225184"/>
                  </a:ext>
                </a:extLst>
              </a:tr>
              <a:tr h="331533">
                <a:tc>
                  <a:txBody>
                    <a:bodyPr/>
                    <a:lstStyle/>
                    <a:p>
                      <a:pPr algn="l" rtl="0" fontAlgn="ctr"/>
                      <a:r>
                        <a:rPr lang="en-IN" sz="2400" b="1" u="none" strike="noStrike">
                          <a:effectLst/>
                        </a:rPr>
                        <a:t>Linear Regression</a:t>
                      </a:r>
                      <a:endParaRPr lang="en-IN" sz="2400" b="1"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a:effectLst/>
                        </a:rPr>
                        <a:t>Exchange Rate</a:t>
                      </a:r>
                      <a:endParaRPr lang="en-IN" sz="24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dirty="0">
                          <a:effectLst/>
                        </a:rPr>
                        <a:t>Interest Rate</a:t>
                      </a:r>
                      <a:endParaRPr lang="en-IN"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400" b="0" i="0" u="none" strike="noStrike" dirty="0" smtClean="0">
                          <a:solidFill>
                            <a:srgbClr val="000000"/>
                          </a:solidFill>
                          <a:effectLst/>
                          <a:latin typeface="Calibri" panose="020F0502020204030204" pitchFamily="34" charset="0"/>
                        </a:rPr>
                        <a:t>42.89%</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smtClean="0">
                          <a:solidFill>
                            <a:srgbClr val="000000"/>
                          </a:solidFill>
                          <a:effectLst/>
                          <a:latin typeface="Calibri" panose="020F0502020204030204" pitchFamily="34" charset="0"/>
                        </a:rPr>
                        <a:t>00.49%</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smtClean="0">
                          <a:solidFill>
                            <a:srgbClr val="000000"/>
                          </a:solidFill>
                          <a:effectLst/>
                          <a:latin typeface="Calibri" panose="020F0502020204030204" pitchFamily="34" charset="0"/>
                        </a:rPr>
                        <a:t>15.60%</a:t>
                      </a:r>
                      <a:endParaRPr lang="en-I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7060569"/>
                  </a:ext>
                </a:extLst>
              </a:tr>
              <a:tr h="530452">
                <a:tc>
                  <a:txBody>
                    <a:bodyPr/>
                    <a:lstStyle/>
                    <a:p>
                      <a:pPr algn="l" rtl="0" fontAlgn="ctr"/>
                      <a:r>
                        <a:rPr lang="en-IN" sz="2400" b="1" u="none" strike="noStrike">
                          <a:effectLst/>
                        </a:rPr>
                        <a:t>Multi-Linear Regression</a:t>
                      </a:r>
                      <a:endParaRPr lang="en-IN" sz="2400" b="1"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dirty="0">
                          <a:effectLst/>
                        </a:rPr>
                        <a:t>Exchange Rate</a:t>
                      </a:r>
                      <a:endParaRPr lang="en-IN"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2400" u="none" strike="noStrike">
                          <a:effectLst/>
                        </a:rPr>
                        <a:t>Interest Rate, GDP and Unemployment Rate</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a:effectLst/>
                        </a:rPr>
                        <a:t>57.03%</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a:effectLst/>
                        </a:rPr>
                        <a:t>33.45%</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a:effectLst/>
                        </a:rPr>
                        <a:t>26.96%</a:t>
                      </a:r>
                      <a:endParaRPr lang="en-IN" sz="2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49048876"/>
                  </a:ext>
                </a:extLst>
              </a:tr>
              <a:tr h="530452">
                <a:tc>
                  <a:txBody>
                    <a:bodyPr/>
                    <a:lstStyle/>
                    <a:p>
                      <a:pPr algn="l" rtl="0" fontAlgn="ctr"/>
                      <a:r>
                        <a:rPr lang="en-IN" sz="2400" b="1" u="none" strike="noStrike" dirty="0" err="1">
                          <a:effectLst/>
                        </a:rPr>
                        <a:t>Polinomial</a:t>
                      </a:r>
                      <a:r>
                        <a:rPr lang="en-IN" sz="2400" b="1" u="none" strike="noStrike" dirty="0">
                          <a:effectLst/>
                        </a:rPr>
                        <a:t> Regression</a:t>
                      </a:r>
                      <a:endParaRPr lang="en-IN"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400" u="none" strike="noStrike">
                          <a:effectLst/>
                        </a:rPr>
                        <a:t>Exchange Rate</a:t>
                      </a:r>
                      <a:endParaRPr lang="en-IN" sz="24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2400" u="none" strike="noStrike">
                          <a:effectLst/>
                        </a:rPr>
                        <a:t>Interest Rate, GDP and Unemployment Rate</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a:effectLst/>
                        </a:rPr>
                        <a:t>99.47%</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a:effectLst/>
                        </a:rPr>
                        <a:t>99.90%</a:t>
                      </a:r>
                      <a:endParaRPr lang="en-IN"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IN" sz="2000" u="none" strike="noStrike" dirty="0">
                          <a:effectLst/>
                        </a:rPr>
                        <a:t>99.62%</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41945375"/>
                  </a:ext>
                </a:extLst>
              </a:tr>
            </a:tbl>
          </a:graphicData>
        </a:graphic>
      </p:graphicFrame>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1157286" y="915953"/>
            <a:ext cx="22069428" cy="1274797"/>
          </a:xfrm>
          <a:prstGeom prst="rect">
            <a:avLst/>
          </a:prstGeom>
        </p:spPr>
        <p:txBody>
          <a:bodyPr/>
          <a:lstStyle>
            <a:lvl1pPr>
              <a:defRPr sz="5400" u="sng" spc="-245">
                <a:latin typeface="Times New Roman"/>
                <a:ea typeface="Times New Roman"/>
                <a:cs typeface="Times New Roman"/>
                <a:sym typeface="Times New Roman"/>
              </a:defRPr>
            </a:lvl1pPr>
          </a:lstStyle>
          <a:p>
            <a:r>
              <a:rPr dirty="0"/>
              <a:t>Which degree is the best, to neither </a:t>
            </a:r>
            <a:r>
              <a:rPr dirty="0" err="1"/>
              <a:t>overfit</a:t>
            </a:r>
            <a:r>
              <a:rPr dirty="0"/>
              <a:t> nor </a:t>
            </a:r>
            <a:r>
              <a:rPr dirty="0" err="1"/>
              <a:t>underfit</a:t>
            </a:r>
            <a:r>
              <a:rPr dirty="0"/>
              <a:t> the data?”</a:t>
            </a:r>
          </a:p>
        </p:txBody>
      </p:sp>
      <p:sp>
        <p:nvSpPr>
          <p:cNvPr id="195" name="Text Placeholder 3"/>
          <p:cNvSpPr txBox="1">
            <a:spLocks noGrp="1"/>
          </p:cNvSpPr>
          <p:nvPr>
            <p:ph type="body" sz="quarter" idx="1"/>
          </p:nvPr>
        </p:nvSpPr>
        <p:spPr>
          <a:xfrm>
            <a:off x="1378743" y="2548058"/>
            <a:ext cx="21626513" cy="3594286"/>
          </a:xfrm>
          <a:prstGeom prst="rect">
            <a:avLst/>
          </a:prstGeom>
        </p:spPr>
        <p:txBody>
          <a:bodyPr>
            <a:normAutofit fontScale="92500" lnSpcReduction="20000"/>
          </a:bodyPr>
          <a:lstStyle/>
          <a:p>
            <a:pPr marL="411479" indent="-411479" defTabSz="2194503">
              <a:spcBef>
                <a:spcPts val="4000"/>
              </a:spcBef>
              <a:buSzPct val="123000"/>
              <a:buFont typeface="Arial"/>
              <a:buChar char="•"/>
              <a:defRPr sz="2880">
                <a:latin typeface="Times New Roman"/>
                <a:ea typeface="Times New Roman"/>
                <a:cs typeface="Times New Roman"/>
                <a:sym typeface="Times New Roman"/>
              </a:defRPr>
            </a:pPr>
            <a:r>
              <a:rPr dirty="0"/>
              <a:t>We know that we aim to find </a:t>
            </a:r>
            <a:r>
              <a:rPr b="1" dirty="0"/>
              <a:t>R-squared</a:t>
            </a:r>
            <a:r>
              <a:rPr dirty="0"/>
              <a:t> as high as possible, as it well explains the fact that the dependent variable (exchange rate) is affected by the independent variable(s). Apart from it, there is another metric that is able to evaluate the accuracy of our model: </a:t>
            </a:r>
            <a:r>
              <a:rPr b="1" dirty="0"/>
              <a:t>Mean Squared Error (MSE).</a:t>
            </a:r>
          </a:p>
          <a:p>
            <a:pPr marL="411479" indent="-411479" defTabSz="2194503">
              <a:spcBef>
                <a:spcPts val="4000"/>
              </a:spcBef>
              <a:buSzPct val="123000"/>
              <a:buFont typeface="Arial"/>
              <a:buChar char="•"/>
              <a:defRPr sz="2880">
                <a:latin typeface="Times New Roman"/>
                <a:ea typeface="Times New Roman"/>
                <a:cs typeface="Times New Roman"/>
                <a:sym typeface="Times New Roman"/>
              </a:defRPr>
            </a:pPr>
            <a:r>
              <a:rPr dirty="0"/>
              <a:t>The higher the better for R-Squared, the lower the better of MSE.</a:t>
            </a:r>
          </a:p>
          <a:p>
            <a:pPr marL="411479" indent="-411479" defTabSz="2194503">
              <a:spcBef>
                <a:spcPts val="4000"/>
              </a:spcBef>
              <a:buSzPct val="123000"/>
              <a:buFont typeface="Arial"/>
              <a:buChar char="•"/>
              <a:defRPr sz="2880">
                <a:latin typeface="Times New Roman"/>
                <a:ea typeface="Times New Roman"/>
                <a:cs typeface="Times New Roman"/>
                <a:sym typeface="Times New Roman"/>
              </a:defRPr>
            </a:pPr>
            <a:r>
              <a:rPr dirty="0">
                <a:uFill>
                  <a:solidFill>
                    <a:srgbClr val="000000"/>
                  </a:solidFill>
                </a:uFill>
              </a:rPr>
              <a:t>As can be seen in both charts of three regions, the R-Squared and MSE improve significantly as the line increases from 1 to 5. (the higher the better for R-Squared, the lower the better for MSE). However, it reaches a peak at degree 5, after which there is no further improvement until degree 6. This indicates that a degree of 5 gives our model the best accuracy score.</a:t>
            </a:r>
          </a:p>
        </p:txBody>
      </p:sp>
      <p:pic>
        <p:nvPicPr>
          <p:cNvPr id="196" name="R-squared and MSE_AUS.png" descr="R-squared and MSE_AUS.png"/>
          <p:cNvPicPr>
            <a:picLocks noChangeAspect="1"/>
          </p:cNvPicPr>
          <p:nvPr/>
        </p:nvPicPr>
        <p:blipFill>
          <a:blip r:embed="rId2">
            <a:extLst/>
          </a:blip>
          <a:stretch>
            <a:fillRect/>
          </a:stretch>
        </p:blipFill>
        <p:spPr>
          <a:xfrm>
            <a:off x="1634475" y="6693076"/>
            <a:ext cx="7131167" cy="3237394"/>
          </a:xfrm>
          <a:prstGeom prst="rect">
            <a:avLst/>
          </a:prstGeom>
          <a:ln w="12700">
            <a:miter lim="400000"/>
          </a:ln>
        </p:spPr>
      </p:pic>
      <p:pic>
        <p:nvPicPr>
          <p:cNvPr id="197" name="R-squared and MSE_EUR.png" descr="R-squared and MSE_EUR.png"/>
          <p:cNvPicPr>
            <a:picLocks noChangeAspect="1"/>
          </p:cNvPicPr>
          <p:nvPr/>
        </p:nvPicPr>
        <p:blipFill>
          <a:blip r:embed="rId3">
            <a:extLst/>
          </a:blip>
          <a:stretch>
            <a:fillRect/>
          </a:stretch>
        </p:blipFill>
        <p:spPr>
          <a:xfrm>
            <a:off x="8843441" y="6830904"/>
            <a:ext cx="6847714" cy="3076037"/>
          </a:xfrm>
          <a:prstGeom prst="rect">
            <a:avLst/>
          </a:prstGeom>
          <a:ln w="12700">
            <a:miter lim="400000"/>
          </a:ln>
        </p:spPr>
      </p:pic>
      <p:pic>
        <p:nvPicPr>
          <p:cNvPr id="198" name="R-squared and MSE_UKpng.png" descr="R-squared and MSE_UKpng.png"/>
          <p:cNvPicPr>
            <a:picLocks noChangeAspect="1"/>
          </p:cNvPicPr>
          <p:nvPr/>
        </p:nvPicPr>
        <p:blipFill>
          <a:blip r:embed="rId4">
            <a:extLst/>
          </a:blip>
          <a:stretch>
            <a:fillRect/>
          </a:stretch>
        </p:blipFill>
        <p:spPr>
          <a:xfrm>
            <a:off x="15711804" y="6849954"/>
            <a:ext cx="7026167" cy="3184603"/>
          </a:xfrm>
          <a:prstGeom prst="rect">
            <a:avLst/>
          </a:prstGeom>
          <a:ln w="12700">
            <a:miter lim="400000"/>
          </a:ln>
        </p:spPr>
      </p:pic>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91</TotalTime>
  <Words>1775</Words>
  <Application>Microsoft Office PowerPoint</Application>
  <PresentationFormat>Custom</PresentationFormat>
  <Paragraphs>348</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Cambria Math</vt:lpstr>
      <vt:lpstr>Garamond</vt:lpstr>
      <vt:lpstr>Helvetica Neue</vt:lpstr>
      <vt:lpstr>Optima</vt:lpstr>
      <vt:lpstr>Symbol</vt:lpstr>
      <vt:lpstr>Times New Roman</vt:lpstr>
      <vt:lpstr>TimesNewRomanPSMT</vt:lpstr>
      <vt:lpstr>Wingdings</vt:lpstr>
      <vt:lpstr>Organic</vt:lpstr>
      <vt:lpstr>Foreign Exchange Rate Prediction Model</vt:lpstr>
      <vt:lpstr>Objective!</vt:lpstr>
      <vt:lpstr>Introduction!</vt:lpstr>
      <vt:lpstr>Proposed Methods!</vt:lpstr>
      <vt:lpstr>EXPLANATORY DATA ANALYSIS (EDA)</vt:lpstr>
      <vt:lpstr>Data Visualization (EDA)</vt:lpstr>
      <vt:lpstr>Regression Techniques</vt:lpstr>
      <vt:lpstr>Since Polynomial Regression is giving maximum accuracy, we go ahead with this for the rest of the project in comparison to the other two.</vt:lpstr>
      <vt:lpstr>Which degree is the best, to neither overfit nor underfit the data?”</vt:lpstr>
      <vt:lpstr>Ridge and Lasso Regression</vt:lpstr>
      <vt:lpstr>Time-Series Forecasting Using ARIMA and ARMA</vt:lpstr>
      <vt:lpstr>ARMA Model</vt:lpstr>
      <vt:lpstr>Stationary Testing</vt:lpstr>
      <vt:lpstr>PowerPoint Presentation</vt:lpstr>
      <vt:lpstr>ARIMA Model</vt:lpstr>
      <vt:lpstr>Autocorrelation Function (ACF) and Partial Autocorrelation Function (PACF):</vt:lpstr>
      <vt:lpstr>PowerPoint Presentation</vt:lpstr>
      <vt:lpstr>PowerPoint Presentation</vt:lpstr>
      <vt:lpstr>ARIMA Forecasted Graph along with Polynomial</vt:lpstr>
      <vt:lpstr>PowerPoint Presentation</vt:lpstr>
      <vt:lpstr>Understanding How LSTM works</vt:lpstr>
      <vt:lpstr>PowerPoint Presentation</vt:lpstr>
      <vt:lpstr>Performance Measures! - ARIMA</vt:lpstr>
      <vt:lpstr>Performance Measures! - LSTM</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Foreign Exchange Rate Prediction Model</dc:title>
  <cp:lastModifiedBy>Ashis</cp:lastModifiedBy>
  <cp:revision>19</cp:revision>
  <dcterms:modified xsi:type="dcterms:W3CDTF">2022-06-08T05:26:43Z</dcterms:modified>
</cp:coreProperties>
</file>